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0" r:id="rId6"/>
    <p:sldId id="257" r:id="rId7"/>
    <p:sldId id="266" r:id="rId8"/>
    <p:sldId id="258" r:id="rId9"/>
    <p:sldId id="261" r:id="rId10"/>
    <p:sldId id="265" r:id="rId11"/>
    <p:sldId id="262" r:id="rId12"/>
    <p:sldId id="264" r:id="rId13"/>
    <p:sldId id="259" r:id="rId14"/>
    <p:sldId id="267" r:id="rId15"/>
    <p:sldId id="268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AEE9A-3021-74FA-AD4F-86B4D2912F36}" name="Reviewer" initials="R" userId="Reviewer" providerId="None"/>
  <p188:author id="{B4513EB0-D202-315E-2770-61FD4BBC2BE3}" name="Todd, Cathryn (PIRSA-SARDI)" initials="TC(S" userId="S::Cathryn.Todd@sa.gov.au::a6035aab-f263-4aee-bc55-02638cbbbe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F3D"/>
    <a:srgbClr val="044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81794" autoAdjust="0"/>
  </p:normalViewPr>
  <p:slideViewPr>
    <p:cSldViewPr snapToGrid="0">
      <p:cViewPr varScale="1">
        <p:scale>
          <a:sx n="102" d="100"/>
          <a:sy n="102" d="100"/>
        </p:scale>
        <p:origin x="95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53790-A806-42CA-928A-8344C5A8BD0C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D579-84A8-4595-8063-C50561AF47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10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958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502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576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13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There are annual calls for residential application, this years is coming up soon.</a:t>
            </a:r>
          </a:p>
          <a:p>
            <a:r>
              <a:rPr lang="en-AU" dirty="0"/>
              <a:t>They are funded by DAFF, through PHA and the networks you are part of; NPBDN and PSNAP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990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724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957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70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90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2361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49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AD579-84A8-4595-8063-C50561AF476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04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97EA964-DBBA-6854-F70C-60A60ECC6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2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19DF-48AA-6C5A-2BA3-CC6F6053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A5652-B8A2-B28C-12DD-E72405CE8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DE5E8-28E4-0DCD-7F94-FCF1E46C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5C75-D175-D0F8-B882-C79724E4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AC5DA-D50D-F5FE-373A-67D9FCB2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237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5AAEE-2B00-4348-C091-DBF8468E4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ED687-B251-F52A-333D-7CDF6C5F9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3040-AECB-17D3-51AB-D92E24D3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537DA-BCBA-5B13-7255-3AB5956F1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D826-8EFD-7A9B-5C7C-946697D4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03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ame and overvie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2658A78-4AD3-A304-20B1-E826BED6F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37496-3289-6740-E231-E20C0B98A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453282" cy="1325563"/>
          </a:xfrm>
        </p:spPr>
        <p:txBody>
          <a:bodyPr/>
          <a:lstStyle>
            <a:lvl1pPr>
              <a:defRPr>
                <a:solidFill>
                  <a:srgbClr val="CD1F3D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70C59-7C89-DDE1-ADC4-F34CCDABB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8705"/>
            <a:ext cx="9453282" cy="2393577"/>
          </a:xfrm>
        </p:spPr>
        <p:txBody>
          <a:bodyPr/>
          <a:lstStyle>
            <a:lvl1pPr marL="0" indent="0">
              <a:buNone/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76F9DF-3BC9-E2CC-BAEB-3A16CFE954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882588"/>
            <a:ext cx="9453282" cy="69028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44053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AU" sz="1600" dirty="0"/>
              <a:t>Presenter name, title and company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477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AA38D0F4-4AA4-1443-F5F4-E55715F8D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8DD165-7298-88E4-0019-DA8D91456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CD1F3D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HEADING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914E59-8C61-CEB3-7B1A-63256660D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394728"/>
          </a:xfrm>
        </p:spPr>
        <p:txBody>
          <a:bodyPr/>
          <a:lstStyle>
            <a:lvl1pPr marL="0" indent="0">
              <a:buNone/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rgbClr val="044053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960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9EC5FF-4E38-64C0-3EC1-B9F21A867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334" y="323416"/>
            <a:ext cx="11517332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7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E98DC97-381F-53F8-20E3-A00888D2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1454-CC5B-94DB-A496-B5BFEE1F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1E817-4220-E570-0C14-42356739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CB2A6-471A-E661-0D4F-CF7EAFC1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4781-2FA5-0917-E346-D221B4EF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36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24B74-4072-3FA5-A7D9-E69929278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84719-E408-C771-AD47-0F91AC487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FDE57-EC3C-125D-84A6-DA9684B8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047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1188-4696-F808-67EF-B603C106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4553-049D-0354-A9AD-F53B2AB5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544F3-B165-2F3C-BAF6-FBDD4E583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4F87B-BC41-2CEB-D9C3-D55D3E92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E2099-1FDA-81BD-A06D-C0F42C32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F70D-A108-5A29-8D9A-728D9532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944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2245-70F6-AF57-0452-30168DE4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89F6F-5DE4-B706-64E8-31671C209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1C377-C4C1-5AC8-C666-016F0A6B1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630BC-90B3-60B0-41E9-900D4A0E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6D2BC-D8D4-1321-8178-E3CB0F71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9EA68-CAE1-9378-75B1-7DF1355B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91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150AF-140A-8181-31DF-07AEBB03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C81D7-FBB0-82C0-1B27-5B0508E87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622E-F045-1421-1E14-B750CB747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D452B-0947-4924-8C9F-1F1E69FF0702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A675F-D531-C3D1-DB78-543687117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AD25-0E1A-D0AE-9932-963B716B1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0B809-67B5-4C7C-9745-D0045CA36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80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A7A32A8C-7C25-3A2B-EADB-8B092ADAD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28BDF24-B193-7D8F-414F-CF6770218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47"/>
            <a:ext cx="12192000" cy="68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E17-E38A-AA34-2538-53E4718A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ADSW</a:t>
            </a:r>
          </a:p>
        </p:txBody>
      </p:sp>
      <p:pic>
        <p:nvPicPr>
          <p:cNvPr id="5" name="Picture 4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A7A32A8C-7C25-3A2B-EADB-8B092ADAD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77279-A461-3C24-D0E8-D7B7B352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64272" cy="70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6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36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386C3-0662-97E6-31BD-D9EA5A39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effectLst/>
                <a:ea typeface="Source Sans Pro" panose="020B0503030403020204" pitchFamily="34" charset="0"/>
                <a:cs typeface="Times New Roman" panose="02020603050405020304" pitchFamily="18" charset="0"/>
              </a:rPr>
              <a:t>Residential: </a:t>
            </a:r>
            <a:r>
              <a:rPr lang="en-AU" sz="4000" b="1" dirty="0">
                <a:ea typeface="Source Sans Pro" panose="020B0503030403020204" pitchFamily="34" charset="0"/>
                <a:cs typeface="Times New Roman" panose="02020603050405020304" pitchFamily="18" charset="0"/>
              </a:rPr>
              <a:t>E</a:t>
            </a:r>
            <a:r>
              <a:rPr lang="en-AU" sz="4000" b="1" dirty="0">
                <a:effectLst/>
                <a:ea typeface="Source Sans Pro" panose="020B0503030403020204" pitchFamily="34" charset="0"/>
                <a:cs typeface="Times New Roman" panose="02020603050405020304" pitchFamily="18" charset="0"/>
              </a:rPr>
              <a:t>xpanding capacity for bacterial identification with LAMP assays</a:t>
            </a:r>
            <a:endParaRPr lang="en-AU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D87F-5FAC-1617-BC5A-634CF94A05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882588"/>
            <a:ext cx="12192000" cy="690283"/>
          </a:xfrm>
        </p:spPr>
        <p:txBody>
          <a:bodyPr>
            <a:normAutofit/>
          </a:bodyPr>
          <a:lstStyle/>
          <a:p>
            <a:pPr algn="ctr"/>
            <a:r>
              <a:rPr lang="en-AU" sz="2800" dirty="0"/>
              <a:t>Cathryn Todd – SARDI/PIRSA</a:t>
            </a:r>
          </a:p>
        </p:txBody>
      </p:sp>
      <p:pic>
        <p:nvPicPr>
          <p:cNvPr id="7" name="Picture 6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1BA8F48B-32C4-7F5A-120F-8B6BA4B02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741" y="3130323"/>
            <a:ext cx="2924418" cy="2193314"/>
          </a:xfrm>
          <a:prstGeom prst="rect">
            <a:avLst/>
          </a:prstGeom>
        </p:spPr>
      </p:pic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68B8A7B7-6D87-C63B-0F45-99962CDFE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8" y="3429000"/>
            <a:ext cx="2276451" cy="14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5BA8-E24E-C6BF-2AFD-037652BC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Background: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98CB6-B6E2-1EF4-CCB0-1FF1183945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55813"/>
            <a:ext cx="10106320" cy="321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SARDI Horticulture – Microscopy, culture &amp; 16s sequence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Previous collaboration with EMAI staff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Transport delays for diagnostics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SARDIs new Genie for LAMP assays</a:t>
            </a:r>
          </a:p>
          <a:p>
            <a:pPr>
              <a:spcBef>
                <a:spcPts val="600"/>
              </a:spcBef>
            </a:pPr>
            <a:endParaRPr lang="en-GB" sz="1800" dirty="0">
              <a:solidFill>
                <a:srgbClr val="00427A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endParaRPr lang="en-GB" sz="1800" dirty="0">
              <a:solidFill>
                <a:srgbClr val="00427A"/>
              </a:solidFill>
              <a:latin typeface="Arial"/>
              <a:cs typeface="Arial"/>
            </a:endParaRPr>
          </a:p>
        </p:txBody>
      </p:sp>
      <p:pic>
        <p:nvPicPr>
          <p:cNvPr id="3" name="Picture 2" descr="A close-up of a device&#10;&#10;Description automatically generated with low confidence">
            <a:extLst>
              <a:ext uri="{FF2B5EF4-FFF2-40B4-BE49-F238E27FC236}">
                <a16:creationId xmlns:a16="http://schemas.microsoft.com/office/drawing/2014/main" id="{2C70F68C-D205-1779-9801-207481482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4620" r="26349" b="3210"/>
          <a:stretch/>
        </p:blipFill>
        <p:spPr>
          <a:xfrm rot="5400000">
            <a:off x="9287203" y="3091897"/>
            <a:ext cx="3224915" cy="2584677"/>
          </a:xfrm>
          <a:prstGeom prst="rect">
            <a:avLst/>
          </a:prstGeom>
        </p:spPr>
      </p:pic>
      <p:pic>
        <p:nvPicPr>
          <p:cNvPr id="5" name="Picture 4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A92D468D-6DBB-2904-DBDF-02CF002B1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208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5BA8-E24E-C6BF-2AFD-037652BC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LAMP assays to detect: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98CB6-B6E2-1EF4-CCB0-1FF1183945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55813"/>
            <a:ext cx="6905625" cy="329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NPPP 1. 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Xylella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spp.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NDP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16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 Xanthomonas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citri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subsp.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citri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                 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(citrus canker)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New draft NDP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 Xanthomonas fragariae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(angular leaf spot of strawberry)</a:t>
            </a:r>
          </a:p>
          <a:p>
            <a:pPr>
              <a:spcBef>
                <a:spcPts val="600"/>
              </a:spcBef>
            </a:pPr>
            <a:endParaRPr lang="en-GB" sz="1800" dirty="0">
              <a:solidFill>
                <a:srgbClr val="00427A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endParaRPr lang="en-GB" sz="1800" dirty="0">
              <a:solidFill>
                <a:srgbClr val="00427A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4E874-E958-E365-9335-21DD2FAC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763" y="0"/>
            <a:ext cx="2061137" cy="2212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2F3996-CCC8-DFEF-43C9-C641BF1F0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095" y="2273279"/>
            <a:ext cx="2721429" cy="1909613"/>
          </a:xfrm>
          <a:prstGeom prst="rect">
            <a:avLst/>
          </a:prstGeom>
        </p:spPr>
      </p:pic>
      <p:pic>
        <p:nvPicPr>
          <p:cNvPr id="15" name="Picture 14" descr="Close-up of a green leaf&#10;&#10;Description automatically generated">
            <a:extLst>
              <a:ext uri="{FF2B5EF4-FFF2-40B4-BE49-F238E27FC236}">
                <a16:creationId xmlns:a16="http://schemas.microsoft.com/office/drawing/2014/main" id="{8D626F1E-AA1E-5978-8179-96281F921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43650"/>
            <a:ext cx="2721429" cy="1823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68363C-B54A-66D4-21C8-874FCA95E506}"/>
              </a:ext>
            </a:extLst>
          </p:cNvPr>
          <p:cNvSpPr txBox="1"/>
          <p:nvPr/>
        </p:nvSpPr>
        <p:spPr>
          <a:xfrm>
            <a:off x="10596562" y="1995738"/>
            <a:ext cx="1514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Rapicavoli </a:t>
            </a:r>
            <a:r>
              <a:rPr lang="en-AU" sz="1000" i="1" dirty="0">
                <a:solidFill>
                  <a:schemeClr val="bg1"/>
                </a:solidFill>
              </a:rPr>
              <a:t>et al </a:t>
            </a:r>
            <a:r>
              <a:rPr lang="en-AU" sz="1000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02623-DA17-67D9-1697-61BD51FFA6C8}"/>
              </a:ext>
            </a:extLst>
          </p:cNvPr>
          <p:cNvSpPr txBox="1"/>
          <p:nvPr/>
        </p:nvSpPr>
        <p:spPr>
          <a:xfrm>
            <a:off x="11649247" y="3934789"/>
            <a:ext cx="542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DAFF</a:t>
            </a:r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CCE53D9-9AC4-1592-7EE0-43A4A55F6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123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E17-E38A-AA34-2538-53E4718A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ea typeface="Source Sans Pro" panose="020B0503030403020204" pitchFamily="34" charset="0"/>
                <a:cs typeface="Arial"/>
              </a:rPr>
              <a:t>Expansion of SA’s capability</a:t>
            </a:r>
            <a:endParaRPr lang="en-AU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896A3-96EB-C048-DF09-5746756B31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55813"/>
            <a:ext cx="10515600" cy="334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Access to positive controls &amp; primers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Reproduction of LAMP assays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Learning the limits of assays (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Xf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test doesn’t pick up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Xt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!)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GB" sz="3200" dirty="0">
                <a:solidFill>
                  <a:srgbClr val="CD1F3D"/>
                </a:solidFill>
                <a:latin typeface="Arial"/>
                <a:cs typeface="Arial"/>
              </a:rPr>
              <a:t>Value to host - EMAI</a:t>
            </a:r>
          </a:p>
          <a:p>
            <a:pPr marL="180000" indent="-18000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LAMP assays in parallel on different devices</a:t>
            </a:r>
          </a:p>
          <a:p>
            <a:pPr marL="180000" indent="-18000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SARDI helping validate another test for an NDP review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 descr="A picture containing text, monitor, indoor, microwave&#10;&#10;Description automatically generated">
            <a:extLst>
              <a:ext uri="{FF2B5EF4-FFF2-40B4-BE49-F238E27FC236}">
                <a16:creationId xmlns:a16="http://schemas.microsoft.com/office/drawing/2014/main" id="{1CAE9A0F-4E62-9190-7D21-8D4732CB8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92"/>
          <a:stretch/>
        </p:blipFill>
        <p:spPr>
          <a:xfrm rot="5400000">
            <a:off x="7380035" y="3826130"/>
            <a:ext cx="2395813" cy="1763485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2C24D00-3943-B710-D6DA-EA9303409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6" r="31096"/>
          <a:stretch/>
        </p:blipFill>
        <p:spPr>
          <a:xfrm rot="5400000">
            <a:off x="9914437" y="3901523"/>
            <a:ext cx="1965180" cy="2003826"/>
          </a:xfrm>
          <a:prstGeom prst="rect">
            <a:avLst/>
          </a:prstGeom>
        </p:spPr>
      </p:pic>
      <p:pic>
        <p:nvPicPr>
          <p:cNvPr id="7" name="Picture 6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CAB4F00E-718F-DC86-74ED-058595955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6" t="6006"/>
          <a:stretch/>
        </p:blipFill>
        <p:spPr>
          <a:xfrm>
            <a:off x="7605606" y="422956"/>
            <a:ext cx="3825859" cy="2332442"/>
          </a:xfrm>
          <a:prstGeom prst="rect">
            <a:avLst/>
          </a:prstGeom>
        </p:spPr>
      </p:pic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D497AB4E-B8E6-DD9A-B879-97400A7AD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995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5BA8-E24E-C6BF-2AFD-037652BC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Also experienced: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98CB6-B6E2-1EF4-CCB0-1FF1183945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1" y="2055813"/>
            <a:ext cx="7086600" cy="328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LAMP assay for 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Pseudomonas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syringiae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pv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r>
              <a:rPr lang="en-GB" i="1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actinidiae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(Kiwifruit bacterial canker)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Re-tried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PestBlitz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LAMP assays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MALDI -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ToF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MS 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General diagnostics</a:t>
            </a:r>
          </a:p>
          <a:p>
            <a:pPr>
              <a:spcBef>
                <a:spcPts val="600"/>
              </a:spcBef>
            </a:pPr>
            <a:endParaRPr lang="en-GB" sz="1800" dirty="0">
              <a:solidFill>
                <a:srgbClr val="00427A"/>
              </a:solidFill>
              <a:latin typeface="Arial"/>
              <a:cs typeface="Arial"/>
            </a:endParaRPr>
          </a:p>
        </p:txBody>
      </p:sp>
      <p:pic>
        <p:nvPicPr>
          <p:cNvPr id="5" name="Picture 4" descr="A close-up of a leaf&#10;&#10;Description automatically generated">
            <a:extLst>
              <a:ext uri="{FF2B5EF4-FFF2-40B4-BE49-F238E27FC236}">
                <a16:creationId xmlns:a16="http://schemas.microsoft.com/office/drawing/2014/main" id="{36CEBAAA-A795-A1C4-CCFC-E20E18624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30" y="0"/>
            <a:ext cx="3686628" cy="276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9F1FB-4B86-09F5-129E-9C266D46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112" y="3130096"/>
            <a:ext cx="3964146" cy="2423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316D0F-2674-0239-0027-237E94B012D4}"/>
              </a:ext>
            </a:extLst>
          </p:cNvPr>
          <p:cNvSpPr txBox="1"/>
          <p:nvPr/>
        </p:nvSpPr>
        <p:spPr>
          <a:xfrm>
            <a:off x="10820400" y="5554013"/>
            <a:ext cx="1514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err="1"/>
              <a:t>Solntceva</a:t>
            </a:r>
            <a:r>
              <a:rPr lang="en-AU" sz="1000" dirty="0"/>
              <a:t> </a:t>
            </a:r>
            <a:r>
              <a:rPr lang="en-AU" sz="1000" i="1" dirty="0"/>
              <a:t>et al </a:t>
            </a:r>
            <a:r>
              <a:rPr lang="en-AU" sz="1000" dirty="0"/>
              <a:t>2021</a:t>
            </a:r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DDB156E-EAF5-202B-6815-0C71ED78C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230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E17-E38A-AA34-2538-53E4718A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593" y="4352131"/>
            <a:ext cx="4290332" cy="1325563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accent1"/>
                </a:solidFill>
              </a:rPr>
              <a:t>All negative results</a:t>
            </a:r>
          </a:p>
        </p:txBody>
      </p:sp>
      <p:pic>
        <p:nvPicPr>
          <p:cNvPr id="5" name="Content Placeholder 4" descr="A group of trees in a field&#10;&#10;Description automatically generated">
            <a:extLst>
              <a:ext uri="{FF2B5EF4-FFF2-40B4-BE49-F238E27FC236}">
                <a16:creationId xmlns:a16="http://schemas.microsoft.com/office/drawing/2014/main" id="{A746E4B2-B011-5677-9757-6E1DB41E0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1" b="7698"/>
          <a:stretch/>
        </p:blipFill>
        <p:spPr>
          <a:xfrm>
            <a:off x="9463315" y="0"/>
            <a:ext cx="2659644" cy="3132818"/>
          </a:xfr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9C33062-E559-E37E-C3FF-6F1564171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52898"/>
              </p:ext>
            </p:extLst>
          </p:nvPr>
        </p:nvGraphicFramePr>
        <p:xfrm>
          <a:off x="566057" y="2027805"/>
          <a:ext cx="8625115" cy="260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71">
                  <a:extLst>
                    <a:ext uri="{9D8B030D-6E8A-4147-A177-3AD203B41FA5}">
                      <a16:colId xmlns:a16="http://schemas.microsoft.com/office/drawing/2014/main" val="1212929890"/>
                    </a:ext>
                  </a:extLst>
                </a:gridCol>
                <a:gridCol w="3102429">
                  <a:extLst>
                    <a:ext uri="{9D8B030D-6E8A-4147-A177-3AD203B41FA5}">
                      <a16:colId xmlns:a16="http://schemas.microsoft.com/office/drawing/2014/main" val="337845157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088692084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3622027604"/>
                    </a:ext>
                  </a:extLst>
                </a:gridCol>
                <a:gridCol w="1549401">
                  <a:extLst>
                    <a:ext uri="{9D8B030D-6E8A-4147-A177-3AD203B41FA5}">
                      <a16:colId xmlns:a16="http://schemas.microsoft.com/office/drawing/2014/main" val="4001852521"/>
                    </a:ext>
                  </a:extLst>
                </a:gridCol>
              </a:tblGrid>
              <a:tr h="406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Plant 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LAMP Test 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Number 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Private gardens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Community space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411694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Grapevine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i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Xylella fastidiosa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488085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Olive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22731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Strawberry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i="1" dirty="0">
                          <a:solidFill>
                            <a:srgbClr val="242424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Xanthomonas fragariae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574084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Citrus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i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Xanthomonas </a:t>
                      </a:r>
                      <a:r>
                        <a:rPr lang="en-AU" sz="1800" i="1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citri</a:t>
                      </a:r>
                      <a:r>
                        <a:rPr lang="en-AU" sz="1800" i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subsp</a:t>
                      </a:r>
                      <a:r>
                        <a:rPr lang="en-AU" sz="1800" i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AU" sz="1800" i="1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citri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305679"/>
                  </a:ext>
                </a:extLst>
              </a:tr>
              <a:tr h="4061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AU" sz="18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b="1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AU" sz="18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66457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2D2BFBC-ADD4-2AFF-2468-1C7E862FC15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D1F3D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AU"/>
              <a:t>Sampling in SA </a:t>
            </a:r>
            <a:r>
              <a:rPr lang="en-AU" sz="3200"/>
              <a:t>– training SA staff</a:t>
            </a:r>
            <a:endParaRPr lang="en-AU" sz="32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5D14700A-DBD4-7D33-269E-72A74B1CB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9339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E17-E38A-AA34-2538-53E4718A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3478-9CC0-0F04-A346-30BFAE80F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4027696" cy="2754312"/>
          </a:xfrm>
        </p:spPr>
        <p:txBody>
          <a:bodyPr>
            <a:normAutofit/>
          </a:bodyPr>
          <a:lstStyle/>
          <a:p>
            <a:r>
              <a:rPr lang="en-AU" dirty="0"/>
              <a:t>Thank you EMAI staff &amp;</a:t>
            </a:r>
          </a:p>
          <a:p>
            <a:r>
              <a:rPr lang="en-AU" dirty="0"/>
              <a:t>Funding bodies</a:t>
            </a:r>
          </a:p>
          <a:p>
            <a:endParaRPr lang="en-AU" dirty="0"/>
          </a:p>
          <a:p>
            <a:r>
              <a:rPr lang="en-AU" dirty="0"/>
              <a:t>Expanded SA’s capability</a:t>
            </a:r>
          </a:p>
          <a:p>
            <a:r>
              <a:rPr lang="en-AU" dirty="0"/>
              <a:t>Building connections</a:t>
            </a:r>
          </a:p>
          <a:p>
            <a:endParaRPr lang="en-AU" dirty="0"/>
          </a:p>
        </p:txBody>
      </p:sp>
      <p:pic>
        <p:nvPicPr>
          <p:cNvPr id="4" name="Picture 3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DA25D002-FE37-4CAB-BBBA-245C406C2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96" y="1027906"/>
            <a:ext cx="7326104" cy="4125686"/>
          </a:xfrm>
          <a:prstGeom prst="rect">
            <a:avLst/>
          </a:prstGeom>
        </p:spPr>
      </p:pic>
      <p:pic>
        <p:nvPicPr>
          <p:cNvPr id="5" name="Picture 4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A7A32A8C-7C25-3A2B-EADB-8B092ADAD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" y="6092274"/>
            <a:ext cx="969089" cy="6223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8416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8a38ae-82b1-4d05-aaae-3efddca0d72d">
      <Terms xmlns="http://schemas.microsoft.com/office/infopath/2007/PartnerControls"/>
    </lcf76f155ced4ddcb4097134ff3c332f>
    <TaxCatchAll xmlns="e0bc9cf5-8e36-4ca2-81c3-ac8d32476449" xsi:nil="true"/>
    <Status xmlns="648a38ae-82b1-4d05-aaae-3efddca0d72d" xsi:nil="true"/>
    <_Flow_SignoffStatus xmlns="648a38ae-82b1-4d05-aaae-3efddca0d72d" xsi:nil="true"/>
    <MediaLengthInSeconds xmlns="648a38ae-82b1-4d05-aaae-3efddca0d72d" xsi:nil="true"/>
    <SharedWithUsers xmlns="e0bc9cf5-8e36-4ca2-81c3-ac8d32476449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EA108A15FACC4BBD03A4C16DEEC646" ma:contentTypeVersion="24" ma:contentTypeDescription="Create a new document." ma:contentTypeScope="" ma:versionID="828085490b279bc5cbb0baf22658ad11">
  <xsd:schema xmlns:xsd="http://www.w3.org/2001/XMLSchema" xmlns:xs="http://www.w3.org/2001/XMLSchema" xmlns:p="http://schemas.microsoft.com/office/2006/metadata/properties" xmlns:ns2="648a38ae-82b1-4d05-aaae-3efddca0d72d" xmlns:ns3="e0bc9cf5-8e36-4ca2-81c3-ac8d32476449" targetNamespace="http://schemas.microsoft.com/office/2006/metadata/properties" ma:root="true" ma:fieldsID="47e6cc01aaad8d8b64459b59b3e80c83" ns2:_="" ns3:_="">
    <xsd:import namespace="648a38ae-82b1-4d05-aaae-3efddca0d72d"/>
    <xsd:import namespace="e0bc9cf5-8e36-4ca2-81c3-ac8d324764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Status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a38ae-82b1-4d05-aaae-3efddca0d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f119b85-7177-4fe8-b730-246ea258f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tatus" ma:index="24" nillable="true" ma:displayName="Status" ma:description="Done - input to Sapphire" ma:format="Dropdown" ma:internalName="Status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c9cf5-8e36-4ca2-81c3-ac8d324764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bf9279a-ce8f-4958-b098-9149b5a6d269}" ma:internalName="TaxCatchAll" ma:showField="CatchAllData" ma:web="e0bc9cf5-8e36-4ca2-81c3-ac8d324764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19AEE5-45D7-4227-8412-554E2E4B4ED9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648a38ae-82b1-4d05-aaae-3efddca0d72d"/>
    <ds:schemaRef ds:uri="http://schemas.openxmlformats.org/package/2006/metadata/core-properties"/>
    <ds:schemaRef ds:uri="http://purl.org/dc/terms/"/>
    <ds:schemaRef ds:uri="http://purl.org/dc/dcmitype/"/>
    <ds:schemaRef ds:uri="e0bc9cf5-8e36-4ca2-81c3-ac8d3247644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08A399-D77D-4D54-B385-E04075E82E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58618C-98FB-47BA-8EBC-F7E06E657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8a38ae-82b1-4d05-aaae-3efddca0d72d"/>
    <ds:schemaRef ds:uri="e0bc9cf5-8e36-4ca2-81c3-ac8d324764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270</Words>
  <Application>Microsoft Office PowerPoint</Application>
  <PresentationFormat>Widescreen</PresentationFormat>
  <Paragraphs>78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Residential: Expanding capacity for bacterial identification with LAMP assays</vt:lpstr>
      <vt:lpstr>Background:</vt:lpstr>
      <vt:lpstr>LAMP assays to detect:</vt:lpstr>
      <vt:lpstr>Expansion of SA’s capability</vt:lpstr>
      <vt:lpstr>Also experienced:</vt:lpstr>
      <vt:lpstr>All negative results</vt:lpstr>
      <vt:lpstr>Summary</vt:lpstr>
      <vt:lpstr>PowerPoint Presentation</vt:lpstr>
      <vt:lpstr>PowerPoint Presentation</vt:lpstr>
      <vt:lpstr>ADSW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Jarvis</dc:creator>
  <cp:lastModifiedBy>Todd, Cathryn (PIRSA-SARDI)</cp:lastModifiedBy>
  <cp:revision>10</cp:revision>
  <cp:lastPrinted>2023-05-03T08:14:05Z</cp:lastPrinted>
  <dcterms:created xsi:type="dcterms:W3CDTF">2023-03-29T02:55:50Z</dcterms:created>
  <dcterms:modified xsi:type="dcterms:W3CDTF">2024-01-22T22:39:39Z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0x01010072EA108A15FACC4BBD03A4C16DEEC646</vt:lpwstr>
  </property>
  <property fmtid="{D5CDD505-2E9C-101B-9397-08002B2CF9AE}" pid="4" name="Order">
    <vt:lpwstr>567800.000000000</vt:lpwstr>
  </property>
  <property fmtid="{D5CDD505-2E9C-101B-9397-08002B2CF9AE}" pid="5" name="_SourceUrl">
    <vt:lpwstr/>
  </property>
  <property fmtid="{D5CDD505-2E9C-101B-9397-08002B2CF9AE}" pid="6" name="_ColorHex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_Emoji">
    <vt:lpwstr/>
  </property>
</Properties>
</file>