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60" r:id="rId6"/>
    <p:sldId id="257" r:id="rId7"/>
    <p:sldId id="258" r:id="rId8"/>
    <p:sldId id="261" r:id="rId9"/>
    <p:sldId id="263" r:id="rId10"/>
    <p:sldId id="262" r:id="rId11"/>
    <p:sldId id="264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66" r:id="rId20"/>
    <p:sldId id="274" r:id="rId21"/>
    <p:sldId id="275" r:id="rId22"/>
    <p:sldId id="276" r:id="rId23"/>
    <p:sldId id="277" r:id="rId24"/>
    <p:sldId id="278" r:id="rId25"/>
    <p:sldId id="279" r:id="rId26"/>
    <p:sldId id="281" r:id="rId27"/>
    <p:sldId id="282" r:id="rId28"/>
    <p:sldId id="259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44053"/>
    <a:srgbClr val="CD1F3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A6671DD-CEE1-4A9E-8C16-D1732204000C}" v="157" dt="2023-05-05T04:16:09.73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23" d="100"/>
          <a:sy n="123" d="100"/>
        </p:scale>
        <p:origin x="114" y="1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Relationship Id="rId8" Type="http://schemas.openxmlformats.org/officeDocument/2006/relationships/slide" Target="slides/slide4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iagram&#10;&#10;Description automatically generated with medium confidence">
            <a:extLst>
              <a:ext uri="{FF2B5EF4-FFF2-40B4-BE49-F238E27FC236}">
                <a16:creationId xmlns:a16="http://schemas.microsoft.com/office/drawing/2014/main" id="{E97EA964-DBBA-6854-F70C-60A60ECC6A8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79255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name and overview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D2658A78-4AD3-A304-20B1-E826BED6FF3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91999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6A37496-3289-6740-E231-E20C0B98A31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9453282" cy="1325563"/>
          </a:xfrm>
        </p:spPr>
        <p:txBody>
          <a:bodyPr/>
          <a:lstStyle>
            <a:lvl1pPr>
              <a:defRPr>
                <a:solidFill>
                  <a:srgbClr val="CD1F3D"/>
                </a:solidFill>
                <a:latin typeface="Source Sans Pro" panose="020B0503030403020204" pitchFamily="34" charset="0"/>
              </a:defRPr>
            </a:lvl1pPr>
          </a:lstStyle>
          <a:p>
            <a:r>
              <a:rPr lang="en-US" dirty="0"/>
              <a:t>TITLE OF PRESENTATION</a:t>
            </a:r>
            <a:endParaRPr lang="en-AU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D70C59-7C89-DDE1-ADC4-F34CCDABB6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868705"/>
            <a:ext cx="9453282" cy="2393577"/>
          </a:xfrm>
        </p:spPr>
        <p:txBody>
          <a:bodyPr/>
          <a:lstStyle>
            <a:lvl1pPr marL="0" indent="0">
              <a:buNone/>
              <a:defRPr>
                <a:solidFill>
                  <a:srgbClr val="044053"/>
                </a:solidFill>
                <a:latin typeface="Source Sans Pro" panose="020B0503030403020204" pitchFamily="34" charset="0"/>
              </a:defRPr>
            </a:lvl1pPr>
            <a:lvl2pPr>
              <a:defRPr>
                <a:solidFill>
                  <a:srgbClr val="044053"/>
                </a:solidFill>
                <a:latin typeface="Source Sans Pro" panose="020B0503030403020204" pitchFamily="34" charset="0"/>
              </a:defRPr>
            </a:lvl2pPr>
            <a:lvl3pPr>
              <a:defRPr>
                <a:solidFill>
                  <a:srgbClr val="044053"/>
                </a:solidFill>
                <a:latin typeface="Source Sans Pro" panose="020B0503030403020204" pitchFamily="34" charset="0"/>
              </a:defRPr>
            </a:lvl3pPr>
            <a:lvl4pPr>
              <a:defRPr>
                <a:solidFill>
                  <a:srgbClr val="044053"/>
                </a:solidFill>
                <a:latin typeface="Source Sans Pro" panose="020B0503030403020204" pitchFamily="34" charset="0"/>
              </a:defRPr>
            </a:lvl4pPr>
            <a:lvl5pPr>
              <a:defRPr>
                <a:solidFill>
                  <a:srgbClr val="044053"/>
                </a:solidFill>
                <a:latin typeface="Source Sans Pro" panose="020B0503030403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AU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B276F9DF-3BC9-E2CC-BAEB-3A16CFE954C5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838200" y="1882588"/>
            <a:ext cx="9453282" cy="690283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044053"/>
                </a:solidFill>
                <a:latin typeface="Source Sans Pro" panose="020B0503030403020204" pitchFamily="34" charset="0"/>
              </a:defRPr>
            </a:lvl1pPr>
            <a:lvl2pPr>
              <a:defRPr>
                <a:solidFill>
                  <a:srgbClr val="044053"/>
                </a:solidFill>
                <a:latin typeface="Source Sans Pro" panose="020B0503030403020204" pitchFamily="34" charset="0"/>
              </a:defRPr>
            </a:lvl2pPr>
            <a:lvl3pPr>
              <a:defRPr>
                <a:solidFill>
                  <a:srgbClr val="044053"/>
                </a:solidFill>
                <a:latin typeface="Source Sans Pro" panose="020B0503030403020204" pitchFamily="34" charset="0"/>
              </a:defRPr>
            </a:lvl3pPr>
            <a:lvl4pPr>
              <a:defRPr>
                <a:solidFill>
                  <a:srgbClr val="044053"/>
                </a:solidFill>
                <a:latin typeface="Source Sans Pro" panose="020B0503030403020204" pitchFamily="34" charset="0"/>
              </a:defRPr>
            </a:lvl4pPr>
            <a:lvl5pPr>
              <a:defRPr>
                <a:solidFill>
                  <a:srgbClr val="044053"/>
                </a:solidFill>
                <a:latin typeface="Source Sans Pro" panose="020B0503030403020204" pitchFamily="34" charset="0"/>
              </a:defRPr>
            </a:lvl5pPr>
          </a:lstStyle>
          <a:p>
            <a:pPr lvl="0"/>
            <a:r>
              <a:rPr lang="en-AU" sz="1600" dirty="0"/>
              <a:t>Presenter name, title and company</a:t>
            </a:r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6647734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Text&#10;&#10;Description automatically generated with low confidence">
            <a:extLst>
              <a:ext uri="{FF2B5EF4-FFF2-40B4-BE49-F238E27FC236}">
                <a16:creationId xmlns:a16="http://schemas.microsoft.com/office/drawing/2014/main" id="{AA38D0F4-4AA4-1443-F5F4-E55715F8DBB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BD8DD165-7298-88E4-0019-DA8D9145610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325563"/>
          </a:xfrm>
        </p:spPr>
        <p:txBody>
          <a:bodyPr/>
          <a:lstStyle>
            <a:lvl1pPr>
              <a:defRPr>
                <a:solidFill>
                  <a:srgbClr val="CD1F3D"/>
                </a:solidFill>
                <a:latin typeface="Source Sans Pro" panose="020B0503030403020204" pitchFamily="34" charset="0"/>
              </a:defRPr>
            </a:lvl1pPr>
          </a:lstStyle>
          <a:p>
            <a:r>
              <a:rPr lang="en-US" dirty="0"/>
              <a:t>HEADING</a:t>
            </a:r>
            <a:endParaRPr lang="en-AU" dirty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8F914E59-8C61-CEB3-7B1A-63256660DD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55813"/>
            <a:ext cx="10515600" cy="3394728"/>
          </a:xfrm>
        </p:spPr>
        <p:txBody>
          <a:bodyPr/>
          <a:lstStyle>
            <a:lvl1pPr marL="0" indent="0">
              <a:buNone/>
              <a:defRPr>
                <a:solidFill>
                  <a:srgbClr val="044053"/>
                </a:solidFill>
                <a:latin typeface="Source Sans Pro" panose="020B0503030403020204" pitchFamily="34" charset="0"/>
              </a:defRPr>
            </a:lvl1pPr>
            <a:lvl2pPr>
              <a:defRPr>
                <a:solidFill>
                  <a:srgbClr val="044053"/>
                </a:solidFill>
                <a:latin typeface="Source Sans Pro" panose="020B0503030403020204" pitchFamily="34" charset="0"/>
              </a:defRPr>
            </a:lvl2pPr>
            <a:lvl3pPr>
              <a:defRPr>
                <a:solidFill>
                  <a:srgbClr val="044053"/>
                </a:solidFill>
                <a:latin typeface="Source Sans Pro" panose="020B0503030403020204" pitchFamily="34" charset="0"/>
              </a:defRPr>
            </a:lvl3pPr>
            <a:lvl4pPr>
              <a:defRPr>
                <a:solidFill>
                  <a:srgbClr val="044053"/>
                </a:solidFill>
                <a:latin typeface="Source Sans Pro" panose="020B0503030403020204" pitchFamily="34" charset="0"/>
              </a:defRPr>
            </a:lvl4pPr>
            <a:lvl5pPr>
              <a:defRPr>
                <a:solidFill>
                  <a:srgbClr val="044053"/>
                </a:solidFill>
                <a:latin typeface="Source Sans Pro" panose="020B0503030403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15696031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ci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4A9EC5FF-4E38-64C0-3EC1-B9F21A86790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337334" y="323416"/>
            <a:ext cx="11517332" cy="62111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55791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6E98DC97-381F-53F8-20E3-A00888D2A89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511454-CC5B-94DB-A496-B5BFEE1FCF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B61E817-4220-E570-0C14-42356739B7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4D452B-0947-4924-8C9F-1F1E69FF0702}" type="datetimeFigureOut">
              <a:rPr lang="en-AU" smtClean="0"/>
              <a:t>22/01/2024</a:t>
            </a:fld>
            <a:endParaRPr lang="en-AU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84CB2A6-471A-E661-0D4F-CF7EAFC13A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DD4781-2FA5-0917-E346-D221B4EF63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B0B809-67B5-4C7C-9745-D0045CA36656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6173630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B324B74-4072-3FA5-A7D9-E699292784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4D452B-0947-4924-8C9F-1F1E69FF0702}" type="datetimeFigureOut">
              <a:rPr lang="en-AU" smtClean="0"/>
              <a:t>22/01/2024</a:t>
            </a:fld>
            <a:endParaRPr lang="en-AU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784719-E408-C771-AD47-0F91AC4872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0FDE57-EC3C-125D-84A6-DA9684B812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B0B809-67B5-4C7C-9745-D0045CA36656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9104728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4B1188-4696-F808-67EF-B603C1062F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274553-049D-0354-A9AD-F53B2AB501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9544F3-B165-2F3C-BAF6-FBDD4E5838D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B4F87B-BC41-2CEB-D9C3-D55D3E9225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4D452B-0947-4924-8C9F-1F1E69FF0702}" type="datetimeFigureOut">
              <a:rPr lang="en-AU" smtClean="0"/>
              <a:t>22/01/2024</a:t>
            </a:fld>
            <a:endParaRPr lang="en-AU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AE2099-1FDA-81BD-A06D-C0F42C327F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18F70D-A108-5A29-8D9A-728D9532B8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B0B809-67B5-4C7C-9745-D0045CA36656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3694415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D72245-70F6-AF57-0452-30168DE45A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2F89F6F-5DE4-B706-64E8-31671C2094B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AU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D21C377-C4C1-5AC8-C666-016F0A6B15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5630BC-90B3-60B0-41E9-900D4A0E04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4D452B-0947-4924-8C9F-1F1E69FF0702}" type="datetimeFigureOut">
              <a:rPr lang="en-AU" smtClean="0"/>
              <a:t>22/01/2024</a:t>
            </a:fld>
            <a:endParaRPr lang="en-AU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B6D2BC-D8D4-1321-8178-E3CB0F7197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FD9EA68-CAE1-9378-75B1-7DF1355B0B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B0B809-67B5-4C7C-9745-D0045CA36656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5079105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EE19DF-48AA-6C5A-2BA3-CC6F6053CA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61A5652-B8A2-B28C-12DD-E72405CE857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9DE5E8-28E4-0DCD-7F94-FCF1E46C71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4D452B-0947-4924-8C9F-1F1E69FF0702}" type="datetimeFigureOut">
              <a:rPr lang="en-AU" smtClean="0"/>
              <a:t>22/01/2024</a:t>
            </a:fld>
            <a:endParaRPr lang="en-AU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FD5C75-D175-D0F8-B882-C79724E425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DAC5DA-D50D-F5FE-373A-67D9FCB236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B0B809-67B5-4C7C-9745-D0045CA36656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1123708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B25AAEE-2B00-4348-C091-DBF8468E48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81ED687-B251-F52A-333D-7CDF6C5F98B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E73040-AECB-17D3-51AB-D92E24D315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4D452B-0947-4924-8C9F-1F1E69FF0702}" type="datetimeFigureOut">
              <a:rPr lang="en-AU" smtClean="0"/>
              <a:t>22/01/2024</a:t>
            </a:fld>
            <a:endParaRPr lang="en-AU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2537DA-BCBA-5B13-7255-3AB5956F1F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73D826-8EFD-7A9B-5C7C-946697D4EE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B0B809-67B5-4C7C-9745-D0045CA36656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7750317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71150AF-140A-8181-31DF-07AEBB0311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7C81D7-FBB0-82C0-1B27-5B0508E87D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0B622E-F045-1421-1E14-B750CB747A0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4D452B-0947-4924-8C9F-1F1E69FF0702}" type="datetimeFigureOut">
              <a:rPr lang="en-AU" smtClean="0"/>
              <a:t>22/01/2024</a:t>
            </a:fld>
            <a:endParaRPr lang="en-AU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2A675F-D531-C3D1-DB78-5436871171C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AU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46AD25-0E1A-D0AE-9932-963B716B1D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B0B809-67B5-4C7C-9745-D0045CA36656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7080041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9.jpeg"/><Relationship Id="rId7" Type="http://schemas.openxmlformats.org/officeDocument/2006/relationships/image" Target="../media/image12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6.jpeg"/><Relationship Id="rId5" Type="http://schemas.microsoft.com/office/2007/relationships/hdphoto" Target="../media/hdphoto2.wdp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6.jpeg"/><Relationship Id="rId5" Type="http://schemas.microsoft.com/office/2007/relationships/hdphoto" Target="../media/hdphoto2.wdp"/><Relationship Id="rId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7" Type="http://schemas.openxmlformats.org/officeDocument/2006/relationships/image" Target="../media/image25.jpe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7.jpeg"/><Relationship Id="rId4" Type="http://schemas.openxmlformats.org/officeDocument/2006/relationships/image" Target="../media/image24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4.png"/><Relationship Id="rId4" Type="http://schemas.openxmlformats.org/officeDocument/2006/relationships/image" Target="../media/image33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7" Type="http://schemas.openxmlformats.org/officeDocument/2006/relationships/image" Target="../media/image40.png"/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9.jpg"/><Relationship Id="rId5" Type="http://schemas.openxmlformats.org/officeDocument/2006/relationships/image" Target="../media/image38.jpg"/><Relationship Id="rId4" Type="http://schemas.openxmlformats.org/officeDocument/2006/relationships/image" Target="../media/image37.jp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tif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5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9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52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61.jpg"/><Relationship Id="rId5" Type="http://schemas.openxmlformats.org/officeDocument/2006/relationships/image" Target="../media/image60.jpg"/><Relationship Id="rId4" Type="http://schemas.openxmlformats.org/officeDocument/2006/relationships/image" Target="../media/image59.jp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.jpeg"/><Relationship Id="rId3" Type="http://schemas.openxmlformats.org/officeDocument/2006/relationships/image" Target="../media/image63.png"/><Relationship Id="rId7" Type="http://schemas.openxmlformats.org/officeDocument/2006/relationships/image" Target="../media/image66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65.jpeg"/><Relationship Id="rId5" Type="http://schemas.openxmlformats.org/officeDocument/2006/relationships/image" Target="../media/image7.png"/><Relationship Id="rId4" Type="http://schemas.openxmlformats.org/officeDocument/2006/relationships/image" Target="../media/image64.png"/><Relationship Id="rId9" Type="http://schemas.openxmlformats.org/officeDocument/2006/relationships/image" Target="../media/image68.jp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167440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083631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D386C3-0662-97E6-31BD-D9EA5A3980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AU" i="1" dirty="0"/>
              <a:t>Fusarium circinatum </a:t>
            </a:r>
            <a:r>
              <a:rPr lang="en-AU" dirty="0"/>
              <a:t>and </a:t>
            </a:r>
            <a:r>
              <a:rPr lang="en-AU" i="1" dirty="0"/>
              <a:t>Ceratocystis </a:t>
            </a:r>
            <a:r>
              <a:rPr lang="en-AU" i="1" dirty="0" err="1"/>
              <a:t>eucalypticola</a:t>
            </a:r>
            <a:r>
              <a:rPr lang="en-AU" i="1" dirty="0"/>
              <a:t> </a:t>
            </a:r>
            <a:r>
              <a:rPr lang="en-AU" dirty="0"/>
              <a:t>diagnostics in South Africa </a:t>
            </a:r>
            <a:endParaRPr lang="en-AU" i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DFD87F-5FAC-1617-BC5A-634CF94A0560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r>
              <a:rPr lang="en-AU" dirty="0"/>
              <a:t>Darryl Herron, Scion, New Zealand</a:t>
            </a:r>
          </a:p>
        </p:txBody>
      </p:sp>
      <p:pic>
        <p:nvPicPr>
          <p:cNvPr id="5" name="Picture 4" descr="Scion_logo_standard.psd">
            <a:extLst>
              <a:ext uri="{FF2B5EF4-FFF2-40B4-BE49-F238E27FC236}">
                <a16:creationId xmlns:a16="http://schemas.microsoft.com/office/drawing/2014/main" id="{9E51F6A1-1048-C83E-AC9E-B79174C39031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38200" y="2988149"/>
            <a:ext cx="3050219" cy="75603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1DD16EE-5A40-2C8B-3A27-C5318059A2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8665" y="4159458"/>
            <a:ext cx="2496690" cy="911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22460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0B0EA70-60CC-3D8D-4C46-168FD07503B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105778"/>
            <a:ext cx="4124148" cy="301704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2154972-9165-49B3-56D2-3BE06B66777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174473" y="-105778"/>
            <a:ext cx="4176464" cy="301704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253D6C0-56E7-AF88-9D10-7B47DA36B9A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4301" y="123129"/>
            <a:ext cx="1440160" cy="525971"/>
          </a:xfrm>
          <a:prstGeom prst="rect">
            <a:avLst/>
          </a:prstGeom>
        </p:spPr>
      </p:pic>
      <p:pic>
        <p:nvPicPr>
          <p:cNvPr id="7" name="Picture 6" descr="A field with trees in it&#10;&#10;Description automatically generated with low confidence">
            <a:extLst>
              <a:ext uri="{FF2B5EF4-FFF2-40B4-BE49-F238E27FC236}">
                <a16:creationId xmlns:a16="http://schemas.microsoft.com/office/drawing/2014/main" id="{9AE62FF9-5F79-DF21-D276-49BA35C6EE8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398306" y="-105780"/>
            <a:ext cx="3793694" cy="3017045"/>
          </a:xfrm>
          <a:prstGeom prst="rect">
            <a:avLst/>
          </a:prstGeom>
        </p:spPr>
      </p:pic>
      <p:pic>
        <p:nvPicPr>
          <p:cNvPr id="8" name="Picture 7" descr="A picture containing grass, sky, outdoor, way&#10;&#10;Description automatically generated">
            <a:extLst>
              <a:ext uri="{FF2B5EF4-FFF2-40B4-BE49-F238E27FC236}">
                <a16:creationId xmlns:a16="http://schemas.microsoft.com/office/drawing/2014/main" id="{6078B557-8B0D-0E7B-39EC-4A912C378A6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56" y="2951456"/>
            <a:ext cx="4124148" cy="3017044"/>
          </a:xfrm>
          <a:prstGeom prst="rect">
            <a:avLst/>
          </a:prstGeom>
        </p:spPr>
      </p:pic>
      <p:pic>
        <p:nvPicPr>
          <p:cNvPr id="9" name="Picture 8" descr="A picture containing sky, mountain, nature, outdoor&#10;&#10;Description automatically generated">
            <a:extLst>
              <a:ext uri="{FF2B5EF4-FFF2-40B4-BE49-F238E27FC236}">
                <a16:creationId xmlns:a16="http://schemas.microsoft.com/office/drawing/2014/main" id="{7E47BFED-2925-EDE7-67C0-5BC63EA6593F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395350" y="2951456"/>
            <a:ext cx="3793694" cy="3017044"/>
          </a:xfrm>
          <a:prstGeom prst="rect">
            <a:avLst/>
          </a:prstGeom>
        </p:spPr>
      </p:pic>
      <p:pic>
        <p:nvPicPr>
          <p:cNvPr id="10" name="Picture 9" descr="A landscape with trees and mountains in the background&#10;&#10;Description automatically generated with medium confidence">
            <a:extLst>
              <a:ext uri="{FF2B5EF4-FFF2-40B4-BE49-F238E27FC236}">
                <a16:creationId xmlns:a16="http://schemas.microsoft.com/office/drawing/2014/main" id="{027954D8-085B-E5B5-670D-CF1B52A9B290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1"/>
          <a:stretch/>
        </p:blipFill>
        <p:spPr>
          <a:xfrm>
            <a:off x="4174473" y="2951456"/>
            <a:ext cx="4176464" cy="30170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12323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625BA8-E24E-C6BF-2AFD-037652BCA5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NZ" b="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Fusarium circinatum </a:t>
            </a:r>
            <a:br>
              <a:rPr lang="en-NZ" b="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NZ" b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(Nirenberg &amp; O’Donnell 1998)</a:t>
            </a:r>
            <a:endParaRPr lang="en-AU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90D9FB-0F29-2DCD-8CD2-5BFE26207C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NZ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Fusarium </a:t>
            </a:r>
            <a:r>
              <a:rPr lang="en-NZ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moniliforme</a:t>
            </a:r>
            <a:r>
              <a:rPr lang="en-NZ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N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var. </a:t>
            </a:r>
            <a:r>
              <a:rPr lang="en-NZ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subglutinans</a:t>
            </a:r>
            <a:r>
              <a:rPr lang="en-NZ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N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en-NZ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Wollenw</a:t>
            </a:r>
            <a:r>
              <a:rPr lang="en-N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&amp; Reinking)</a:t>
            </a:r>
            <a:endParaRPr lang="en-NZ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en-NZ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Fusarium </a:t>
            </a:r>
            <a:r>
              <a:rPr lang="en-NZ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lateritium</a:t>
            </a:r>
            <a:r>
              <a:rPr lang="en-NZ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N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f. sp. </a:t>
            </a:r>
            <a:r>
              <a:rPr lang="en-NZ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pini</a:t>
            </a:r>
            <a:r>
              <a:rPr lang="en-N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(Snyder et al.)</a:t>
            </a:r>
          </a:p>
          <a:p>
            <a:pPr marL="0" indent="0">
              <a:buNone/>
            </a:pPr>
            <a:r>
              <a:rPr lang="en-NZ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Fusarium </a:t>
            </a:r>
            <a:r>
              <a:rPr lang="en-NZ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subglutinans</a:t>
            </a:r>
            <a:r>
              <a:rPr lang="en-NZ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N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f. sp. </a:t>
            </a:r>
            <a:r>
              <a:rPr lang="en-NZ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pini</a:t>
            </a:r>
            <a:r>
              <a:rPr lang="en-N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en-NZ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Correll</a:t>
            </a:r>
            <a:r>
              <a:rPr lang="en-N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et al.)</a:t>
            </a:r>
          </a:p>
          <a:p>
            <a:pPr marL="0" indent="0">
              <a:buNone/>
            </a:pPr>
            <a:r>
              <a:rPr lang="en-NZ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Gibberella</a:t>
            </a:r>
            <a:r>
              <a:rPr lang="en-NZ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NZ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circinata</a:t>
            </a:r>
            <a:r>
              <a:rPr lang="en-NZ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N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(Nirenberg &amp; O’Donnell 1998)</a:t>
            </a:r>
            <a:endParaRPr lang="en-NZ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AU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ADFDC02-5FC4-2D2B-5E18-634B3618B02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805473" y="4131713"/>
            <a:ext cx="2854501" cy="1787186"/>
          </a:xfrm>
          <a:prstGeom prst="rect">
            <a:avLst/>
          </a:prstGeom>
        </p:spPr>
      </p:pic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BA9EB5AB-A167-456C-EA17-76EB14A1717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0"/>
                    </a14:imgEffect>
                    <a14:imgEffect>
                      <a14:brightnessContrast contrast="-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328603" y="4131713"/>
            <a:ext cx="2382915" cy="1787186"/>
          </a:xfrm>
          <a:prstGeom prst="rect">
            <a:avLst/>
          </a:prstGeom>
        </p:spPr>
      </p:pic>
      <p:pic>
        <p:nvPicPr>
          <p:cNvPr id="6" name="Picture 5" descr="A picture containing indoor&#10;&#10;Description automatically generated">
            <a:extLst>
              <a:ext uri="{FF2B5EF4-FFF2-40B4-BE49-F238E27FC236}">
                <a16:creationId xmlns:a16="http://schemas.microsoft.com/office/drawing/2014/main" id="{66E76FF3-C4E4-AA9E-2393-A8F28A5A6353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32155" y="4139798"/>
            <a:ext cx="3302493" cy="1784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00760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625BA8-E24E-C6BF-2AFD-037652BCA5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NZ" b="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Fusarium circinatum </a:t>
            </a:r>
            <a:endParaRPr lang="en-AU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ADFDC02-5FC4-2D2B-5E18-634B3618B02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054778" y="2440545"/>
            <a:ext cx="3767832" cy="2359017"/>
          </a:xfrm>
          <a:prstGeom prst="rect">
            <a:avLst/>
          </a:prstGeom>
        </p:spPr>
      </p:pic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BA9EB5AB-A167-456C-EA17-76EB14A1717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825162" y="2444163"/>
            <a:ext cx="3145357" cy="2359017"/>
          </a:xfrm>
          <a:prstGeom prst="rect">
            <a:avLst/>
          </a:prstGeom>
        </p:spPr>
      </p:pic>
      <p:pic>
        <p:nvPicPr>
          <p:cNvPr id="6" name="Picture 5" descr="A picture containing indoor&#10;&#10;Description automatically generated">
            <a:extLst>
              <a:ext uri="{FF2B5EF4-FFF2-40B4-BE49-F238E27FC236}">
                <a16:creationId xmlns:a16="http://schemas.microsoft.com/office/drawing/2014/main" id="{66E76FF3-C4E4-AA9E-2393-A8F28A5A6353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81739" y="2444163"/>
            <a:ext cx="4359164" cy="2355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19721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Diagram, schematic&#10;&#10;Description automatically generated">
            <a:extLst>
              <a:ext uri="{FF2B5EF4-FFF2-40B4-BE49-F238E27FC236}">
                <a16:creationId xmlns:a16="http://schemas.microsoft.com/office/drawing/2014/main" id="{139EF0A8-AFEF-823F-5FD8-AC6A1567F8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724" y="356632"/>
            <a:ext cx="3723378" cy="5143778"/>
          </a:xfrm>
          <a:prstGeom prst="rect">
            <a:avLst/>
          </a:prstGeom>
        </p:spPr>
      </p:pic>
      <p:pic>
        <p:nvPicPr>
          <p:cNvPr id="5" name="Picture 4" descr="Diagram, schematic&#10;&#10;Description automatically generated">
            <a:extLst>
              <a:ext uri="{FF2B5EF4-FFF2-40B4-BE49-F238E27FC236}">
                <a16:creationId xmlns:a16="http://schemas.microsoft.com/office/drawing/2014/main" id="{20B46E58-2D00-6B0B-5853-B00E5B514B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76525" y="303253"/>
            <a:ext cx="3690106" cy="519715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06DB0B5-E539-9A88-1913-5EB6C24E95D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751" t="21364" r="58269" b="50000"/>
          <a:stretch/>
        </p:blipFill>
        <p:spPr>
          <a:xfrm>
            <a:off x="7666630" y="2928521"/>
            <a:ext cx="4404220" cy="1000958"/>
          </a:xfrm>
          <a:prstGeom prst="rect">
            <a:avLst/>
          </a:prstGeom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B56F1776-632E-8A41-3D70-D7FC6E601D1F}"/>
              </a:ext>
            </a:extLst>
          </p:cNvPr>
          <p:cNvCxnSpPr>
            <a:cxnSpLocks/>
          </p:cNvCxnSpPr>
          <p:nvPr/>
        </p:nvCxnSpPr>
        <p:spPr>
          <a:xfrm flipV="1">
            <a:off x="2281561" y="1731146"/>
            <a:ext cx="2689934" cy="1269506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DB32AFAD-A7D6-6F80-1A31-116FF8525D25}"/>
              </a:ext>
            </a:extLst>
          </p:cNvPr>
          <p:cNvSpPr txBox="1"/>
          <p:nvPr/>
        </p:nvSpPr>
        <p:spPr>
          <a:xfrm>
            <a:off x="888560" y="5671123"/>
            <a:ext cx="46486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Z" sz="1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Herron et al. 2015 </a:t>
            </a:r>
            <a:r>
              <a:rPr lang="en-NZ" sz="11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Studies in Mycology; </a:t>
            </a:r>
            <a:r>
              <a:rPr lang="en-NZ" sz="1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Yilmaz et al. 2021 </a:t>
            </a:r>
            <a:r>
              <a:rPr lang="en-NZ" sz="11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Persoonia </a:t>
            </a:r>
          </a:p>
          <a:p>
            <a:endParaRPr lang="en-NZ" sz="11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EAD85328-7689-8112-CA8E-4ACB1F67AE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87780" y="1193523"/>
            <a:ext cx="4404220" cy="1708308"/>
          </a:xfrm>
        </p:spPr>
        <p:txBody>
          <a:bodyPr/>
          <a:lstStyle/>
          <a:p>
            <a:pPr marL="0" indent="0">
              <a:buNone/>
            </a:pPr>
            <a:r>
              <a:rPr lang="en-NZ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Fusarium </a:t>
            </a:r>
            <a:r>
              <a:rPr lang="en-NZ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fujikuroi</a:t>
            </a:r>
            <a:r>
              <a:rPr lang="en-NZ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N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species </a:t>
            </a:r>
          </a:p>
          <a:p>
            <a:pPr marL="0" indent="0">
              <a:buNone/>
            </a:pPr>
            <a:r>
              <a:rPr lang="en-N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complex</a:t>
            </a:r>
          </a:p>
          <a:p>
            <a:pPr marL="0" indent="0">
              <a:buNone/>
            </a:pPr>
            <a:r>
              <a:rPr lang="en-N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+70 phylogenetic species</a:t>
            </a:r>
          </a:p>
          <a:p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3473871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625BA8-E24E-C6BF-2AFD-037652BCA5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N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Fusarium wilt</a:t>
            </a:r>
            <a:r>
              <a:rPr lang="en-NZ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NZ" b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and pitch canker</a:t>
            </a:r>
            <a:r>
              <a:rPr lang="en-NZ" b="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en-AU" dirty="0"/>
          </a:p>
        </p:txBody>
      </p:sp>
      <p:pic>
        <p:nvPicPr>
          <p:cNvPr id="3" name="Picture 2" descr="A close-up of some pine needles&#10;&#10;Description automatically generated with low confidence">
            <a:extLst>
              <a:ext uri="{FF2B5EF4-FFF2-40B4-BE49-F238E27FC236}">
                <a16:creationId xmlns:a16="http://schemas.microsoft.com/office/drawing/2014/main" id="{F124410B-952A-5D53-CFDA-431799A5815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79213" y="1340768"/>
            <a:ext cx="3168352" cy="2376264"/>
          </a:xfrm>
          <a:prstGeom prst="rect">
            <a:avLst/>
          </a:prstGeom>
        </p:spPr>
      </p:pic>
      <p:pic>
        <p:nvPicPr>
          <p:cNvPr id="7" name="Picture 6" descr="A picture containing plant, different&#10;&#10;Description automatically generated">
            <a:extLst>
              <a:ext uri="{FF2B5EF4-FFF2-40B4-BE49-F238E27FC236}">
                <a16:creationId xmlns:a16="http://schemas.microsoft.com/office/drawing/2014/main" id="{B49F1FAA-EBA3-B85E-5035-174C77F0137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7300" y="1521599"/>
            <a:ext cx="3521152" cy="4149673"/>
          </a:xfrm>
          <a:prstGeom prst="rect">
            <a:avLst/>
          </a:prstGeom>
        </p:spPr>
      </p:pic>
      <p:pic>
        <p:nvPicPr>
          <p:cNvPr id="8" name="Picture 7" descr="A picture containing tree, outdoor, plant, forest&#10;&#10;Description automatically generated">
            <a:extLst>
              <a:ext uri="{FF2B5EF4-FFF2-40B4-BE49-F238E27FC236}">
                <a16:creationId xmlns:a16="http://schemas.microsoft.com/office/drawing/2014/main" id="{DAC29E79-43B1-9918-3FEA-4BE9E84BA2DA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9229451" y="3187524"/>
            <a:ext cx="2849091" cy="2715050"/>
          </a:xfrm>
          <a:prstGeom prst="rect">
            <a:avLst/>
          </a:prstGeom>
        </p:spPr>
      </p:pic>
      <p:pic>
        <p:nvPicPr>
          <p:cNvPr id="9" name="Picture 8" descr="A pine cone on a tree&#10;&#10;Description automatically generated with low confidence">
            <a:extLst>
              <a:ext uri="{FF2B5EF4-FFF2-40B4-BE49-F238E27FC236}">
                <a16:creationId xmlns:a16="http://schemas.microsoft.com/office/drawing/2014/main" id="{85C25361-A545-F0B1-9E84-A603443383C1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9144283" y="253264"/>
            <a:ext cx="3019428" cy="2715050"/>
          </a:xfrm>
          <a:prstGeom prst="rect">
            <a:avLst/>
          </a:prstGeom>
        </p:spPr>
      </p:pic>
      <p:pic>
        <p:nvPicPr>
          <p:cNvPr id="10" name="Picture 9" descr="A picture containing ground, outdoor&#10;&#10;Description automatically generated">
            <a:extLst>
              <a:ext uri="{FF2B5EF4-FFF2-40B4-BE49-F238E27FC236}">
                <a16:creationId xmlns:a16="http://schemas.microsoft.com/office/drawing/2014/main" id="{AFD205E2-4739-7EBB-F72F-CC78AA376EB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79212" y="3596436"/>
            <a:ext cx="3164211" cy="237315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392CB95-32F3-0857-D57A-CA0EED011AAC}"/>
              </a:ext>
            </a:extLst>
          </p:cNvPr>
          <p:cNvSpPr txBox="1"/>
          <p:nvPr/>
        </p:nvSpPr>
        <p:spPr>
          <a:xfrm>
            <a:off x="5186036" y="5671272"/>
            <a:ext cx="46486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Z" sz="1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Steenkamp et al. 2012 </a:t>
            </a:r>
            <a:r>
              <a:rPr lang="en-NZ" sz="11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Australasian Plant Pathology</a:t>
            </a:r>
          </a:p>
          <a:p>
            <a:endParaRPr lang="en-NZ" sz="11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16559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625BA8-E24E-C6BF-2AFD-037652BCA5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N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Fusarium wilt</a:t>
            </a:r>
            <a:r>
              <a:rPr lang="en-NZ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NZ" b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and </a:t>
            </a:r>
            <a:r>
              <a:rPr lang="en-N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pitch canker</a:t>
            </a:r>
            <a:r>
              <a:rPr lang="en-NZ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en-AU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9290850-1CEA-1A55-AC2F-0C8D0E5EBC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325" y="3759275"/>
            <a:ext cx="2742062" cy="2070536"/>
          </a:xfrm>
          <a:prstGeom prst="rect">
            <a:avLst/>
          </a:prstGeom>
        </p:spPr>
      </p:pic>
      <p:pic>
        <p:nvPicPr>
          <p:cNvPr id="5" name="Picture 2" descr="C:\PhD\Field Trips\Pictures\Donghyeon - Ugie Maclear and Molozi 21 - 24 May 2015\Ugie\IMG_3198.JPG">
            <a:extLst>
              <a:ext uri="{FF2B5EF4-FFF2-40B4-BE49-F238E27FC236}">
                <a16:creationId xmlns:a16="http://schemas.microsoft.com/office/drawing/2014/main" id="{CDE53016-4463-D9B4-269A-CE720F31709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 rot="16200000">
            <a:off x="1144954" y="2526589"/>
            <a:ext cx="4393673" cy="2212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PhD\Field Trips\Pictures\DongHyeon Pictures - Eastern and Western Cape October 2014\IMG_2177.JPG">
            <a:extLst>
              <a:ext uri="{FF2B5EF4-FFF2-40B4-BE49-F238E27FC236}">
                <a16:creationId xmlns:a16="http://schemas.microsoft.com/office/drawing/2014/main" id="{53C71DAC-A5C6-510B-5AA3-E8828C43D28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 rot="16200000">
            <a:off x="3649417" y="2336704"/>
            <a:ext cx="4393671" cy="2592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>
            <a:extLst>
              <a:ext uri="{FF2B5EF4-FFF2-40B4-BE49-F238E27FC236}">
                <a16:creationId xmlns:a16="http://schemas.microsoft.com/office/drawing/2014/main" id="{3E474948-5CD7-BE61-EDB6-DCA44ED005C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6362"/>
          <a:stretch/>
        </p:blipFill>
        <p:spPr bwMode="auto">
          <a:xfrm>
            <a:off x="7244326" y="1436139"/>
            <a:ext cx="2742062" cy="22472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7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625BA8-E24E-C6BF-2AFD-037652BCA5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N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Sample collection</a:t>
            </a:r>
            <a:endParaRPr lang="en-AU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D873615-D443-F66E-35D3-A5C454C1B09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074"/>
          <a:stretch/>
        </p:blipFill>
        <p:spPr>
          <a:xfrm>
            <a:off x="4611054" y="1443438"/>
            <a:ext cx="3094556" cy="2264865"/>
          </a:xfrm>
          <a:prstGeom prst="rect">
            <a:avLst/>
          </a:prstGeom>
        </p:spPr>
      </p:pic>
      <p:pic>
        <p:nvPicPr>
          <p:cNvPr id="8" name="Picture 7" descr="A picture containing tree, plant&#10;&#10;Description automatically generated">
            <a:extLst>
              <a:ext uri="{FF2B5EF4-FFF2-40B4-BE49-F238E27FC236}">
                <a16:creationId xmlns:a16="http://schemas.microsoft.com/office/drawing/2014/main" id="{EB441781-454D-8F1F-3C01-B19C8F33D47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5"/>
          <a:stretch/>
        </p:blipFill>
        <p:spPr>
          <a:xfrm rot="16200000">
            <a:off x="5118555" y="3250057"/>
            <a:ext cx="2058506" cy="3115604"/>
          </a:xfrm>
          <a:prstGeom prst="rect">
            <a:avLst/>
          </a:prstGeom>
        </p:spPr>
      </p:pic>
      <p:pic>
        <p:nvPicPr>
          <p:cNvPr id="9" name="Picture 8" descr="A pine cone on a tree&#10;&#10;Description automatically generated with low confidence">
            <a:extLst>
              <a:ext uri="{FF2B5EF4-FFF2-40B4-BE49-F238E27FC236}">
                <a16:creationId xmlns:a16="http://schemas.microsoft.com/office/drawing/2014/main" id="{5DAD857C-7BC6-710E-F410-77A27DF752C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609" t="18497" b="26858"/>
          <a:stretch/>
        </p:blipFill>
        <p:spPr>
          <a:xfrm rot="5400000">
            <a:off x="6742873" y="2543186"/>
            <a:ext cx="4393675" cy="2194179"/>
          </a:xfrm>
          <a:prstGeom prst="rect">
            <a:avLst/>
          </a:prstGeom>
        </p:spPr>
      </p:pic>
      <p:pic>
        <p:nvPicPr>
          <p:cNvPr id="10" name="Picture 2" descr="C:\PhD\Field Trips\Pictures\Donghyeon - Ugie Maclear and Molozi 21 - 24 May 2015\Ugie\IMG_3198.JPG">
            <a:extLst>
              <a:ext uri="{FF2B5EF4-FFF2-40B4-BE49-F238E27FC236}">
                <a16:creationId xmlns:a16="http://schemas.microsoft.com/office/drawing/2014/main" id="{AFEE394E-A0CD-3308-EE76-3AF345F3FB4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 rot="16200000">
            <a:off x="1149770" y="2533888"/>
            <a:ext cx="4393673" cy="2212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5363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625BA8-E24E-C6BF-2AFD-037652BCA5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N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Sample processing</a:t>
            </a:r>
            <a:endParaRPr lang="en-AU" b="1" dirty="0"/>
          </a:p>
        </p:txBody>
      </p:sp>
      <p:pic>
        <p:nvPicPr>
          <p:cNvPr id="3" name="Picture 2" descr="A picture containing table, dining table, several&#10;&#10;Description automatically generated">
            <a:extLst>
              <a:ext uri="{FF2B5EF4-FFF2-40B4-BE49-F238E27FC236}">
                <a16:creationId xmlns:a16="http://schemas.microsoft.com/office/drawing/2014/main" id="{0576298F-147F-431C-1CFD-1041014CA5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40219" y="1443439"/>
            <a:ext cx="2495016" cy="1871262"/>
          </a:xfrm>
          <a:prstGeom prst="rect">
            <a:avLst/>
          </a:prstGeom>
        </p:spPr>
      </p:pic>
      <p:pic>
        <p:nvPicPr>
          <p:cNvPr id="4" name="Picture 3" descr="A close-up of a caterpillar on a leaf&#10;&#10;Description automatically generated with medium confidence">
            <a:extLst>
              <a:ext uri="{FF2B5EF4-FFF2-40B4-BE49-F238E27FC236}">
                <a16:creationId xmlns:a16="http://schemas.microsoft.com/office/drawing/2014/main" id="{983A555E-96CC-AEB0-52D2-2D01D7FFE4D5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01873" y="1979973"/>
            <a:ext cx="4292278" cy="3219209"/>
          </a:xfrm>
          <a:prstGeom prst="rect">
            <a:avLst/>
          </a:prstGeom>
        </p:spPr>
      </p:pic>
      <p:pic>
        <p:nvPicPr>
          <p:cNvPr id="5" name="Picture 4" descr="A picture containing indoor, Petri dish, empty, dishware&#10;&#10;Description automatically generated">
            <a:extLst>
              <a:ext uri="{FF2B5EF4-FFF2-40B4-BE49-F238E27FC236}">
                <a16:creationId xmlns:a16="http://schemas.microsoft.com/office/drawing/2014/main" id="{3366EBFF-9861-D1B0-245E-DBB2E1C23816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50" r="6227"/>
          <a:stretch/>
        </p:blipFill>
        <p:spPr>
          <a:xfrm>
            <a:off x="2240220" y="3429000"/>
            <a:ext cx="2495016" cy="230671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90ADD43-54C6-4319-9373-8DDBE7BBBA6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03713" y="1443438"/>
            <a:ext cx="1803990" cy="2448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06179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625BA8-E24E-C6BF-2AFD-037652BCA5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N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Sample processing</a:t>
            </a:r>
            <a:endParaRPr lang="en-AU" b="1" dirty="0"/>
          </a:p>
        </p:txBody>
      </p:sp>
      <p:pic>
        <p:nvPicPr>
          <p:cNvPr id="4" name="Picture 3" descr="A close-up of a caterpillar on a leaf&#10;&#10;Description automatically generated with medium confidence">
            <a:extLst>
              <a:ext uri="{FF2B5EF4-FFF2-40B4-BE49-F238E27FC236}">
                <a16:creationId xmlns:a16="http://schemas.microsoft.com/office/drawing/2014/main" id="{983A555E-96CC-AEB0-52D2-2D01D7FFE4D5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704098" y="1979974"/>
            <a:ext cx="4292278" cy="3219209"/>
          </a:xfrm>
          <a:prstGeom prst="rect">
            <a:avLst/>
          </a:prstGeom>
        </p:spPr>
      </p:pic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D798B418-A363-A13C-07BF-51DDE78DF3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79538" y="1443438"/>
            <a:ext cx="6412462" cy="429227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N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FSM – Fusarium Selective Media</a:t>
            </a:r>
          </a:p>
          <a:p>
            <a:pPr marL="0" indent="0">
              <a:buNone/>
            </a:pPr>
            <a:r>
              <a:rPr lang="en-N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KCL – WA with KCL</a:t>
            </a:r>
          </a:p>
          <a:p>
            <a:pPr marL="0" indent="0">
              <a:buNone/>
            </a:pPr>
            <a:r>
              <a:rPr lang="en-N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PDA – Full and ½ strength</a:t>
            </a:r>
          </a:p>
          <a:p>
            <a:pPr marL="0" indent="0">
              <a:buNone/>
            </a:pPr>
            <a:r>
              <a:rPr lang="en-N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SNA – </a:t>
            </a:r>
            <a:r>
              <a:rPr lang="en-NZ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Spezieller</a:t>
            </a:r>
            <a:r>
              <a:rPr lang="en-N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NZ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Nährstoffarmer</a:t>
            </a:r>
            <a:r>
              <a:rPr lang="en-N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Agar</a:t>
            </a:r>
          </a:p>
          <a:p>
            <a:pPr marL="0" indent="0">
              <a:buNone/>
            </a:pPr>
            <a:r>
              <a:rPr lang="en-N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CLA – Carnation Leaf Agar</a:t>
            </a:r>
          </a:p>
          <a:p>
            <a:pPr marL="0" indent="0">
              <a:buNone/>
            </a:pPr>
            <a:endParaRPr lang="en-NZ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en-NZ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10036261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625BA8-E24E-C6BF-2AFD-037652BCA5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N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Diagnostics – </a:t>
            </a:r>
            <a:r>
              <a:rPr lang="en-N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morphology</a:t>
            </a:r>
            <a:endParaRPr lang="en-AU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3C31059-1C7D-D65F-36BF-5E826333DCE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6586" y="1443439"/>
            <a:ext cx="4292279" cy="4292279"/>
          </a:xfrm>
          <a:prstGeom prst="rect">
            <a:avLst/>
          </a:prstGeom>
        </p:spPr>
      </p:pic>
      <p:pic>
        <p:nvPicPr>
          <p:cNvPr id="7" name="Picture 6" descr="A picture containing indoor&#10;&#10;Description automatically generated">
            <a:extLst>
              <a:ext uri="{FF2B5EF4-FFF2-40B4-BE49-F238E27FC236}">
                <a16:creationId xmlns:a16="http://schemas.microsoft.com/office/drawing/2014/main" id="{259488FD-3C87-8050-CD28-D5E87879E4C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696600" y="1979974"/>
            <a:ext cx="4292279" cy="3219209"/>
          </a:xfrm>
          <a:prstGeom prst="rect">
            <a:avLst/>
          </a:prstGeom>
        </p:spPr>
      </p:pic>
      <p:pic>
        <p:nvPicPr>
          <p:cNvPr id="8" name="Picture 7" descr="A picture containing nature, outdoor&#10;&#10;Description automatically generated">
            <a:extLst>
              <a:ext uri="{FF2B5EF4-FFF2-40B4-BE49-F238E27FC236}">
                <a16:creationId xmlns:a16="http://schemas.microsoft.com/office/drawing/2014/main" id="{888FB239-E1DE-385E-2F00-3E959A4F8E2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870"/>
          <a:stretch/>
        </p:blipFill>
        <p:spPr>
          <a:xfrm>
            <a:off x="5666586" y="1443439"/>
            <a:ext cx="4292279" cy="426941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27A97D7-FD4E-5038-A08C-65A5B4B91C2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6586" y="1443439"/>
            <a:ext cx="4582198" cy="426941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90CF3EB-8FB6-5913-F7F0-7FC5C623C26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6586" y="1443439"/>
            <a:ext cx="4580807" cy="426941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59C3A98-2BFF-25FF-B0DB-D2F88540600C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59450" t="30910" r="15744" b="29000"/>
          <a:stretch/>
        </p:blipFill>
        <p:spPr>
          <a:xfrm>
            <a:off x="5665195" y="2568001"/>
            <a:ext cx="4580807" cy="2290404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744CC3B-DBBB-A2C2-E1BB-1E5A0AB1FEF2}"/>
              </a:ext>
            </a:extLst>
          </p:cNvPr>
          <p:cNvSpPr txBox="1"/>
          <p:nvPr/>
        </p:nvSpPr>
        <p:spPr>
          <a:xfrm>
            <a:off x="2158560" y="5735718"/>
            <a:ext cx="177336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Z" sz="1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Mullet et al. 2017 </a:t>
            </a:r>
            <a:r>
              <a:rPr lang="en-NZ" sz="11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Forests</a:t>
            </a:r>
          </a:p>
          <a:p>
            <a:endParaRPr lang="en-NZ" sz="11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62176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625BA8-E24E-C6BF-2AFD-037652BCA5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N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Diagnostics – </a:t>
            </a:r>
            <a:r>
              <a:rPr lang="en-N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molecular</a:t>
            </a:r>
            <a:endParaRPr lang="en-AU" dirty="0"/>
          </a:p>
        </p:txBody>
      </p:sp>
      <p:pic>
        <p:nvPicPr>
          <p:cNvPr id="3" name="Picture 2" descr="A picture containing text, white, black&#10;&#10;Description automatically generated">
            <a:extLst>
              <a:ext uri="{FF2B5EF4-FFF2-40B4-BE49-F238E27FC236}">
                <a16:creationId xmlns:a16="http://schemas.microsoft.com/office/drawing/2014/main" id="{C430C451-0601-CC22-CCB5-BACAC863D7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1919976"/>
            <a:ext cx="5044942" cy="3018048"/>
          </a:xfrm>
          <a:prstGeom prst="rect">
            <a:avLst/>
          </a:prstGeom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9D9B234-3F64-6BBA-7636-5ECED103E6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690688"/>
            <a:ext cx="6243961" cy="33327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N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Diagnostic end point PCR</a:t>
            </a:r>
          </a:p>
          <a:p>
            <a:pPr>
              <a:buFontTx/>
              <a:buChar char="-"/>
            </a:pPr>
            <a:r>
              <a:rPr lang="en-N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CIRC1A / 4A (IGS)</a:t>
            </a:r>
          </a:p>
          <a:p>
            <a:pPr marL="0" indent="0">
              <a:buNone/>
            </a:pPr>
            <a:endParaRPr lang="en-N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en-N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Sanger sequencing</a:t>
            </a:r>
          </a:p>
          <a:p>
            <a:pPr>
              <a:buFontTx/>
              <a:buChar char="-"/>
            </a:pPr>
            <a:r>
              <a:rPr lang="en-N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EF1 (5’ ATGGGTAAGGARGACAAGAC-3’)</a:t>
            </a:r>
          </a:p>
          <a:p>
            <a:pPr>
              <a:buFontTx/>
              <a:buChar char="-"/>
            </a:pPr>
            <a:r>
              <a:rPr lang="en-N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EF 2 (5’-GGARGTACCAGTSATCATGTT-3’)</a:t>
            </a:r>
          </a:p>
          <a:p>
            <a:pPr marL="0" indent="0">
              <a:buNone/>
            </a:pPr>
            <a:endParaRPr lang="en-NZ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en-NZ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AU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BED10B5-67B5-93B0-48DA-F75438C0B787}"/>
              </a:ext>
            </a:extLst>
          </p:cNvPr>
          <p:cNvSpPr txBox="1"/>
          <p:nvPr/>
        </p:nvSpPr>
        <p:spPr>
          <a:xfrm>
            <a:off x="838200" y="5561968"/>
            <a:ext cx="813144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Z" sz="1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O’Donnell et al. 1998; </a:t>
            </a:r>
            <a:r>
              <a:rPr lang="en-NZ" sz="11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Schweigkofler</a:t>
            </a:r>
            <a:r>
              <a:rPr lang="en-NZ" sz="1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et al. 2004 </a:t>
            </a:r>
            <a:r>
              <a:rPr lang="en-NZ" sz="11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Applied and Environmental Microbiology</a:t>
            </a:r>
            <a:r>
              <a:rPr lang="en-NZ" sz="1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; </a:t>
            </a:r>
            <a:r>
              <a:rPr lang="en-NZ" sz="11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Ioos</a:t>
            </a:r>
            <a:r>
              <a:rPr lang="en-NZ" sz="1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et al. 2019 </a:t>
            </a:r>
            <a:r>
              <a:rPr lang="en-NZ" sz="11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Scientific reports</a:t>
            </a:r>
            <a:endParaRPr lang="en-NZ" sz="11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990259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625BA8-E24E-C6BF-2AFD-037652BCA5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N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Diagnostics – </a:t>
            </a:r>
            <a:r>
              <a:rPr lang="en-N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molecular</a:t>
            </a:r>
            <a:endParaRPr lang="en-AU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9D9B234-3F64-6BBA-7636-5ECED103E6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500327"/>
            <a:ext cx="6243961" cy="4438834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N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Good enough </a:t>
            </a:r>
            <a:r>
              <a:rPr lang="en-N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depending on your situation</a:t>
            </a:r>
          </a:p>
          <a:p>
            <a:pPr marL="0" indent="0">
              <a:buNone/>
            </a:pPr>
            <a:r>
              <a:rPr lang="en-N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Issues with cross-reactivity, sensitivity, inclusivity</a:t>
            </a:r>
          </a:p>
          <a:p>
            <a:pPr>
              <a:buFontTx/>
              <a:buChar char="-"/>
            </a:pPr>
            <a:r>
              <a:rPr lang="en-N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New and unknown closely related species</a:t>
            </a:r>
          </a:p>
          <a:p>
            <a:pPr>
              <a:buFontTx/>
              <a:buChar char="-"/>
            </a:pPr>
            <a:r>
              <a:rPr lang="en-N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Inconsistencies with detection of </a:t>
            </a:r>
            <a:r>
              <a:rPr lang="en-NZ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Fusarium circinatum </a:t>
            </a:r>
            <a:r>
              <a:rPr lang="en-N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from inoculated material (seed)</a:t>
            </a:r>
          </a:p>
          <a:p>
            <a:pPr>
              <a:buFontTx/>
              <a:buChar char="-"/>
            </a:pPr>
            <a:r>
              <a:rPr lang="en-N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Inconsistencies with different strains of </a:t>
            </a:r>
            <a:r>
              <a:rPr lang="en-NZ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Fusarium circinatum</a:t>
            </a:r>
          </a:p>
          <a:p>
            <a:pPr>
              <a:buFontTx/>
              <a:buChar char="-"/>
            </a:pPr>
            <a:r>
              <a:rPr lang="en-N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Panel of isolates to provide certainty and confidence</a:t>
            </a:r>
          </a:p>
          <a:p>
            <a:pPr marL="0" indent="0">
              <a:buNone/>
            </a:pPr>
            <a:endParaRPr lang="en-NZ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en-NZ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AU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DC26CF8-831B-C261-715C-A6625CDC8F6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1221" t="19455" r="2840" b="21364"/>
          <a:stretch/>
        </p:blipFill>
        <p:spPr>
          <a:xfrm>
            <a:off x="104614" y="1973202"/>
            <a:ext cx="5715161" cy="291159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E3FB9AF-05F6-B1E7-D093-A4522F72442D}"/>
              </a:ext>
            </a:extLst>
          </p:cNvPr>
          <p:cNvSpPr txBox="1"/>
          <p:nvPr/>
        </p:nvSpPr>
        <p:spPr>
          <a:xfrm>
            <a:off x="838200" y="5561968"/>
            <a:ext cx="229879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Z" sz="11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Ioos</a:t>
            </a:r>
            <a:r>
              <a:rPr lang="en-NZ" sz="1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et al. 2019 </a:t>
            </a:r>
            <a:r>
              <a:rPr lang="en-NZ" sz="11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Scientific reports</a:t>
            </a:r>
            <a:endParaRPr lang="en-NZ" sz="11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36335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625BA8-E24E-C6BF-2AFD-037652BCA5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NZ" b="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Ceratocystis </a:t>
            </a:r>
            <a:r>
              <a:rPr lang="en-NZ" b="0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eucalypticola</a:t>
            </a:r>
            <a:br>
              <a:rPr lang="en-NZ" b="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NZ" b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(van </a:t>
            </a:r>
            <a:r>
              <a:rPr lang="en-NZ" b="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Wyk</a:t>
            </a:r>
            <a:r>
              <a:rPr lang="en-NZ" b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Wingfield, 2012)</a:t>
            </a:r>
            <a:endParaRPr lang="en-AU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90D9FB-0F29-2DCD-8CD2-5BFE26207C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N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First described in South Africa from wounded </a:t>
            </a:r>
            <a:r>
              <a:rPr lang="en-NZ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Eucalyptus </a:t>
            </a:r>
            <a:r>
              <a:rPr lang="en-N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trees in 2012</a:t>
            </a:r>
          </a:p>
          <a:p>
            <a:pPr marL="0" indent="0">
              <a:buNone/>
            </a:pPr>
            <a:r>
              <a:rPr lang="en-N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First report of </a:t>
            </a:r>
            <a:r>
              <a:rPr lang="en-NZ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Eucalyptus </a:t>
            </a:r>
            <a:r>
              <a:rPr lang="en-N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GU tree mortality from </a:t>
            </a:r>
            <a:r>
              <a:rPr lang="en-NZ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C. </a:t>
            </a:r>
            <a:r>
              <a:rPr lang="en-NZ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eucalypticola</a:t>
            </a:r>
            <a:r>
              <a:rPr lang="en-NZ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N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 South Africa 2019/2020</a:t>
            </a:r>
            <a:endParaRPr lang="en-AU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EA71339-51D4-6AEC-2CC5-3AA37B7CCF3C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924" y="3507025"/>
            <a:ext cx="4260780" cy="2304256"/>
          </a:xfrm>
          <a:prstGeom prst="rect">
            <a:avLst/>
          </a:prstGeom>
        </p:spPr>
      </p:pic>
      <p:pic>
        <p:nvPicPr>
          <p:cNvPr id="8" name="Picture 7" descr="A close-up of the moon&#10;&#10;Description automatically generated with medium confidence">
            <a:extLst>
              <a:ext uri="{FF2B5EF4-FFF2-40B4-BE49-F238E27FC236}">
                <a16:creationId xmlns:a16="http://schemas.microsoft.com/office/drawing/2014/main" id="{16ED9E9B-3CA4-CFC7-2CEF-8E5E0676EF4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48646" y="3513296"/>
            <a:ext cx="3084036" cy="2297986"/>
          </a:xfrm>
          <a:prstGeom prst="rect">
            <a:avLst/>
          </a:prstGeom>
        </p:spPr>
      </p:pic>
      <p:pic>
        <p:nvPicPr>
          <p:cNvPr id="9" name="Picture 8" descr="A picture containing nature&#10;&#10;Description automatically generated">
            <a:extLst>
              <a:ext uri="{FF2B5EF4-FFF2-40B4-BE49-F238E27FC236}">
                <a16:creationId xmlns:a16="http://schemas.microsoft.com/office/drawing/2014/main" id="{903F419E-6B0C-CACF-F0E3-702472AC613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9805" y="3511410"/>
            <a:ext cx="3478044" cy="2304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237782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625BA8-E24E-C6BF-2AFD-037652BCA5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NZ" b="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Ceratocystis </a:t>
            </a:r>
            <a:r>
              <a:rPr lang="en-NZ" b="0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eucalypticola</a:t>
            </a:r>
            <a:endParaRPr lang="en-AU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E21C30BC-2FC0-AC00-9039-5FA5CA141021}"/>
              </a:ext>
            </a:extLst>
          </p:cNvPr>
          <p:cNvSpPr txBox="1">
            <a:spLocks/>
          </p:cNvSpPr>
          <p:nvPr/>
        </p:nvSpPr>
        <p:spPr>
          <a:xfrm>
            <a:off x="7569147" y="1472550"/>
            <a:ext cx="3784653" cy="4279309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NZ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Ceratocystis fimbriata </a:t>
            </a:r>
          </a:p>
          <a:p>
            <a:pPr marL="0" indent="0">
              <a:buNone/>
            </a:pPr>
            <a:r>
              <a:rPr lang="en-NZ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s. </a:t>
            </a:r>
            <a:r>
              <a:rPr lang="en-NZ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lato</a:t>
            </a:r>
            <a:r>
              <a:rPr lang="en-NZ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N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species complex</a:t>
            </a:r>
          </a:p>
          <a:p>
            <a:pPr marL="0" indent="0">
              <a:buNone/>
            </a:pPr>
            <a:r>
              <a:rPr lang="en-N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Latin American Clade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N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2056C7E-F02A-4E38-CC77-516ECBB3BAB6}"/>
              </a:ext>
            </a:extLst>
          </p:cNvPr>
          <p:cNvSpPr txBox="1"/>
          <p:nvPr/>
        </p:nvSpPr>
        <p:spPr>
          <a:xfrm>
            <a:off x="838200" y="5621054"/>
            <a:ext cx="258136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Z" sz="1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Irene Barnes, FABI</a:t>
            </a:r>
            <a:endParaRPr lang="en-NZ" sz="11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1" name="Picture 10" descr="A picture containing text, screenshot, diagram, design&#10;&#10;Description automatically generated">
            <a:extLst>
              <a:ext uri="{FF2B5EF4-FFF2-40B4-BE49-F238E27FC236}">
                <a16:creationId xmlns:a16="http://schemas.microsoft.com/office/drawing/2014/main" id="{9F262D49-3779-0A1F-E942-75F28EF8487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6920" y="1436127"/>
            <a:ext cx="5995043" cy="44394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742791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625BA8-E24E-C6BF-2AFD-037652BCA5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N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Ceratocystis wilt</a:t>
            </a:r>
            <a:endParaRPr lang="en-AU" dirty="0"/>
          </a:p>
        </p:txBody>
      </p:sp>
      <p:pic>
        <p:nvPicPr>
          <p:cNvPr id="3" name="Picture 2" descr="A group of animals in a wooded area&#10;&#10;Description automatically generated with low confidence">
            <a:extLst>
              <a:ext uri="{FF2B5EF4-FFF2-40B4-BE49-F238E27FC236}">
                <a16:creationId xmlns:a16="http://schemas.microsoft.com/office/drawing/2014/main" id="{5688B3C4-BBB3-CEFF-816C-2956AE0A7E9E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69820" y="1967810"/>
            <a:ext cx="4547029" cy="3410272"/>
          </a:xfrm>
          <a:prstGeom prst="rect">
            <a:avLst/>
          </a:prstGeom>
        </p:spPr>
      </p:pic>
      <p:pic>
        <p:nvPicPr>
          <p:cNvPr id="4" name="Picture 3" descr="Birds in a nest&#10;&#10;Description automatically generated with low confidence">
            <a:extLst>
              <a:ext uri="{FF2B5EF4-FFF2-40B4-BE49-F238E27FC236}">
                <a16:creationId xmlns:a16="http://schemas.microsoft.com/office/drawing/2014/main" id="{C2C9EF33-263E-15EE-4FE2-C03C73C53FFF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3485" y="2033689"/>
            <a:ext cx="3720825" cy="2790619"/>
          </a:xfrm>
          <a:prstGeom prst="rect">
            <a:avLst/>
          </a:prstGeom>
        </p:spPr>
      </p:pic>
      <p:pic>
        <p:nvPicPr>
          <p:cNvPr id="5" name="Picture 4" descr="A picture containing ground, outdoor, trunk, stone&#10;&#10;Description automatically generated">
            <a:extLst>
              <a:ext uri="{FF2B5EF4-FFF2-40B4-BE49-F238E27FC236}">
                <a16:creationId xmlns:a16="http://schemas.microsoft.com/office/drawing/2014/main" id="{5700B928-3AD8-790B-CCE6-9CBB6C6EDA6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99324" y="2033688"/>
            <a:ext cx="3890810" cy="27906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117535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625BA8-E24E-C6BF-2AFD-037652BCA5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N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Sample collection</a:t>
            </a:r>
            <a:endParaRPr lang="en-AU" dirty="0"/>
          </a:p>
        </p:txBody>
      </p:sp>
      <p:pic>
        <p:nvPicPr>
          <p:cNvPr id="6" name="Picture 5" descr="A picture containing person, outdoor&#10;&#10;Description automatically generated">
            <a:extLst>
              <a:ext uri="{FF2B5EF4-FFF2-40B4-BE49-F238E27FC236}">
                <a16:creationId xmlns:a16="http://schemas.microsoft.com/office/drawing/2014/main" id="{B3C83A1A-EF00-AF81-2073-2FA579AAB164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71156" y="1977168"/>
            <a:ext cx="4536335" cy="3402251"/>
          </a:xfrm>
          <a:prstGeom prst="rect">
            <a:avLst/>
          </a:prstGeom>
        </p:spPr>
      </p:pic>
      <p:pic>
        <p:nvPicPr>
          <p:cNvPr id="7" name="Picture 6" descr="A picture containing person, indoor, hand&#10;&#10;Description automatically generated">
            <a:extLst>
              <a:ext uri="{FF2B5EF4-FFF2-40B4-BE49-F238E27FC236}">
                <a16:creationId xmlns:a16="http://schemas.microsoft.com/office/drawing/2014/main" id="{FCC40484-6C54-245A-F5BC-2D61D3AE20B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653" r="12705" b="18880"/>
          <a:stretch/>
        </p:blipFill>
        <p:spPr>
          <a:xfrm>
            <a:off x="8582988" y="1969169"/>
            <a:ext cx="3609012" cy="3152936"/>
          </a:xfrm>
          <a:prstGeom prst="rect">
            <a:avLst/>
          </a:prstGeom>
        </p:spPr>
      </p:pic>
      <p:pic>
        <p:nvPicPr>
          <p:cNvPr id="8" name="Picture 7" descr="A person holding a piece of wood&#10;&#10;Description automatically generated with low confidence">
            <a:extLst>
              <a:ext uri="{FF2B5EF4-FFF2-40B4-BE49-F238E27FC236}">
                <a16:creationId xmlns:a16="http://schemas.microsoft.com/office/drawing/2014/main" id="{06CF7CE7-1078-AE1A-4B93-12ABED49E647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9761" y="1969169"/>
            <a:ext cx="4203914" cy="3152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724338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625BA8-E24E-C6BF-2AFD-037652BCA5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N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Sample processing</a:t>
            </a:r>
            <a:endParaRPr lang="en-AU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7C3F1C3-9B51-D5DA-29E4-6F7CC205449D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221299" y="2002187"/>
            <a:ext cx="4428229" cy="3321172"/>
          </a:xfrm>
          <a:prstGeom prst="rect">
            <a:avLst/>
          </a:prstGeom>
        </p:spPr>
      </p:pic>
      <p:pic>
        <p:nvPicPr>
          <p:cNvPr id="4" name="Picture 3" descr="A picture containing indoor, wall, stainless, steel&#10;&#10;Description automatically generated">
            <a:extLst>
              <a:ext uri="{FF2B5EF4-FFF2-40B4-BE49-F238E27FC236}">
                <a16:creationId xmlns:a16="http://schemas.microsoft.com/office/drawing/2014/main" id="{8D893050-83C4-9EFA-4A6C-61597C54E88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644147" y="2002184"/>
            <a:ext cx="4428232" cy="3321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791737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625BA8-E24E-C6BF-2AFD-037652BCA5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N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Diagnostics</a:t>
            </a:r>
            <a:r>
              <a:rPr lang="en-N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morphology</a:t>
            </a:r>
            <a:endParaRPr lang="en-AU" dirty="0"/>
          </a:p>
        </p:txBody>
      </p:sp>
      <p:pic>
        <p:nvPicPr>
          <p:cNvPr id="5" name="Picture 4" descr="A close up of the moon&#10;&#10;Description automatically generated with medium confidence">
            <a:extLst>
              <a:ext uri="{FF2B5EF4-FFF2-40B4-BE49-F238E27FC236}">
                <a16:creationId xmlns:a16="http://schemas.microsoft.com/office/drawing/2014/main" id="{A5BFA152-E81D-A71C-AC71-B198660DD3C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4396" y="1520822"/>
            <a:ext cx="5444075" cy="408305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647BA68-A942-AB2A-ADED-2CF102C9882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1520822"/>
            <a:ext cx="5444075" cy="4083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359036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625BA8-E24E-C6BF-2AFD-037652BCA5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N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Diagnostics</a:t>
            </a:r>
            <a:r>
              <a:rPr lang="en-N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morphology</a:t>
            </a:r>
            <a:endParaRPr lang="en-AU" dirty="0"/>
          </a:p>
        </p:txBody>
      </p:sp>
      <p:pic>
        <p:nvPicPr>
          <p:cNvPr id="3" name="Picture 2" descr="A view of the earth from space&#10;&#10;Description automatically generated with medium confidence">
            <a:extLst>
              <a:ext uri="{FF2B5EF4-FFF2-40B4-BE49-F238E27FC236}">
                <a16:creationId xmlns:a16="http://schemas.microsoft.com/office/drawing/2014/main" id="{C2685F5A-0E84-BBA4-901B-A4AD196607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5071" y="1738480"/>
            <a:ext cx="4608513" cy="3456385"/>
          </a:xfrm>
          <a:prstGeom prst="rect">
            <a:avLst/>
          </a:prstGeom>
        </p:spPr>
      </p:pic>
      <p:pic>
        <p:nvPicPr>
          <p:cNvPr id="4" name="Picture 3" descr="A picture containing nature&#10;&#10;Description automatically generated">
            <a:extLst>
              <a:ext uri="{FF2B5EF4-FFF2-40B4-BE49-F238E27FC236}">
                <a16:creationId xmlns:a16="http://schemas.microsoft.com/office/drawing/2014/main" id="{F7416B78-23F0-1435-511F-505AC6A68DD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0745" y="1738479"/>
            <a:ext cx="5197284" cy="3456385"/>
          </a:xfrm>
          <a:prstGeom prst="rect">
            <a:avLst/>
          </a:prstGeom>
        </p:spPr>
      </p:pic>
      <p:pic>
        <p:nvPicPr>
          <p:cNvPr id="7" name="Picture 6" descr="A picture containing nature&#10;&#10;Description automatically generated">
            <a:extLst>
              <a:ext uri="{FF2B5EF4-FFF2-40B4-BE49-F238E27FC236}">
                <a16:creationId xmlns:a16="http://schemas.microsoft.com/office/drawing/2014/main" id="{B3C8E879-21A2-10B2-269D-D2E58DDC802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04213"/>
            <a:ext cx="4654201" cy="349065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32E3B2C-47BD-E125-986E-E9884EF784D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0906" y="1704213"/>
            <a:ext cx="4654201" cy="3490650"/>
          </a:xfrm>
          <a:prstGeom prst="rect">
            <a:avLst/>
          </a:prstGeom>
        </p:spPr>
      </p:pic>
      <p:pic>
        <p:nvPicPr>
          <p:cNvPr id="9" name="Picture 8" descr="A picture containing slope&#10;&#10;Description automatically generated">
            <a:extLst>
              <a:ext uri="{FF2B5EF4-FFF2-40B4-BE49-F238E27FC236}">
                <a16:creationId xmlns:a16="http://schemas.microsoft.com/office/drawing/2014/main" id="{61C90CF8-F06B-305E-3025-41A1AD3F8EC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37801" y="1704213"/>
            <a:ext cx="4654202" cy="34906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6604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625BA8-E24E-C6BF-2AFD-037652BCA5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N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Diagnostics</a:t>
            </a:r>
            <a:r>
              <a:rPr lang="en-N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molecular</a:t>
            </a:r>
            <a:endParaRPr lang="en-AU" dirty="0"/>
          </a:p>
        </p:txBody>
      </p:sp>
      <p:pic>
        <p:nvPicPr>
          <p:cNvPr id="6" name="Picture 5" descr="Diagram&#10;&#10;Description automatically generated">
            <a:extLst>
              <a:ext uri="{FF2B5EF4-FFF2-40B4-BE49-F238E27FC236}">
                <a16:creationId xmlns:a16="http://schemas.microsoft.com/office/drawing/2014/main" id="{9C07BD1B-96CC-6D9F-B4B6-F44881779A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88734" y="1455164"/>
            <a:ext cx="6764816" cy="4061716"/>
          </a:xfrm>
          <a:prstGeom prst="rect">
            <a:avLst/>
          </a:prstGeom>
        </p:spPr>
      </p:pic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430E7DA8-2200-2D7C-41F7-F71C718839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53550" y="1468889"/>
            <a:ext cx="908482" cy="13255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N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ITS</a:t>
            </a:r>
            <a:endParaRPr lang="en-NZ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en-NZ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en-NZ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AU" dirty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4F657810-2EAD-DA5D-FED6-AE08E59DA179}"/>
              </a:ext>
            </a:extLst>
          </p:cNvPr>
          <p:cNvSpPr txBox="1">
            <a:spLocks/>
          </p:cNvSpPr>
          <p:nvPr/>
        </p:nvSpPr>
        <p:spPr>
          <a:xfrm>
            <a:off x="350743" y="1455164"/>
            <a:ext cx="2356945" cy="1325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rgbClr val="044053"/>
                </a:solidFill>
                <a:latin typeface="Source Sans Pro" panose="020B0503030403020204" pitchFamily="34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rgbClr val="044053"/>
                </a:solidFill>
                <a:latin typeface="Source Sans Pro" panose="020B0503030403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rgbClr val="044053"/>
                </a:solidFill>
                <a:latin typeface="Source Sans Pro" panose="020B0503030403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44053"/>
                </a:solidFill>
                <a:latin typeface="Source Sans Pro" panose="020B0503030403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44053"/>
                </a:solidFill>
                <a:latin typeface="Source Sans Pro" panose="020B0503030403020204" pitchFamily="34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N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ITS, </a:t>
            </a:r>
            <a:r>
              <a:rPr lang="en-NZ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bt1, ef1, ms204, rpb2</a:t>
            </a:r>
          </a:p>
          <a:p>
            <a:endParaRPr lang="en-NZ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NZ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AU" dirty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A0ACE822-509C-9B96-DB12-20DC25B1EA35}"/>
              </a:ext>
            </a:extLst>
          </p:cNvPr>
          <p:cNvSpPr txBox="1">
            <a:spLocks/>
          </p:cNvSpPr>
          <p:nvPr/>
        </p:nvSpPr>
        <p:spPr>
          <a:xfrm>
            <a:off x="0" y="3125639"/>
            <a:ext cx="12192000" cy="576350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rgbClr val="044053"/>
                </a:solidFill>
                <a:latin typeface="Source Sans Pro" panose="020B0503030403020204" pitchFamily="34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rgbClr val="044053"/>
                </a:solidFill>
                <a:latin typeface="Source Sans Pro" panose="020B0503030403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rgbClr val="044053"/>
                </a:solidFill>
                <a:latin typeface="Source Sans Pro" panose="020B0503030403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44053"/>
                </a:solidFill>
                <a:latin typeface="Source Sans Pro" panose="020B0503030403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44053"/>
                </a:solidFill>
                <a:latin typeface="Source Sans Pro" panose="020B0503030403020204" pitchFamily="34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NZ" i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RT</a:t>
            </a:r>
            <a:r>
              <a:rPr lang="en-NZ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  <a:r>
              <a:rPr lang="en-NZ" i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qPCR </a:t>
            </a:r>
            <a:r>
              <a:rPr lang="en-NZ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being developed at FABI to distinguish between species in LAC </a:t>
            </a:r>
          </a:p>
          <a:p>
            <a:pPr algn="ctr"/>
            <a:endParaRPr lang="en-NZ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en-NZ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en-AU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AF1A885-D092-BA39-0C27-95643A05ACC3}"/>
              </a:ext>
            </a:extLst>
          </p:cNvPr>
          <p:cNvSpPr txBox="1"/>
          <p:nvPr/>
        </p:nvSpPr>
        <p:spPr>
          <a:xfrm>
            <a:off x="838200" y="5606637"/>
            <a:ext cx="258136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Z" sz="1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Roux et al. 2020 </a:t>
            </a:r>
            <a:r>
              <a:rPr lang="en-NZ" sz="11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Southern Forests</a:t>
            </a:r>
          </a:p>
        </p:txBody>
      </p:sp>
    </p:spTree>
    <p:extLst>
      <p:ext uri="{BB962C8B-B14F-4D97-AF65-F5344CB8AC3E}">
        <p14:creationId xmlns:p14="http://schemas.microsoft.com/office/powerpoint/2010/main" val="941623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625BA8-E24E-C6BF-2AFD-037652BCA5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N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Acknowledgements</a:t>
            </a:r>
            <a:endParaRPr lang="en-AU" dirty="0"/>
          </a:p>
        </p:txBody>
      </p:sp>
      <p:pic>
        <p:nvPicPr>
          <p:cNvPr id="5" name="Picture 4" descr="Scion_logo_standard.psd">
            <a:extLst>
              <a:ext uri="{FF2B5EF4-FFF2-40B4-BE49-F238E27FC236}">
                <a16:creationId xmlns:a16="http://schemas.microsoft.com/office/drawing/2014/main" id="{D9D71EFB-7D17-3BB0-3EAE-708661410FB4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832802" y="5207531"/>
            <a:ext cx="2232248" cy="55328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582087F-6A54-AC61-A94A-05B32EB449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48592" y="4387378"/>
            <a:ext cx="2257425" cy="52387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2C44400-9368-C9D4-0A8C-22E349CB96B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7746" y="4315795"/>
            <a:ext cx="2523330" cy="59545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4F74DA6-8BB3-74E7-535D-C4AE817E6FF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34824" y="5162131"/>
            <a:ext cx="1763575" cy="644088"/>
          </a:xfrm>
          <a:prstGeom prst="rect">
            <a:avLst/>
          </a:prstGeom>
        </p:spPr>
      </p:pic>
      <p:pic>
        <p:nvPicPr>
          <p:cNvPr id="13" name="Picture 12" descr="A person standing next to a tree&#10;&#10;Description automatically generated with low confidence">
            <a:extLst>
              <a:ext uri="{FF2B5EF4-FFF2-40B4-BE49-F238E27FC236}">
                <a16:creationId xmlns:a16="http://schemas.microsoft.com/office/drawing/2014/main" id="{FF7FB5CC-BF81-9496-EE96-7C8A45C62CBC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511996" y="1746052"/>
            <a:ext cx="2566452" cy="1924839"/>
          </a:xfrm>
          <a:prstGeom prst="rect">
            <a:avLst/>
          </a:prstGeom>
        </p:spPr>
      </p:pic>
      <p:pic>
        <p:nvPicPr>
          <p:cNvPr id="14" name="Picture 13" descr="A picture containing outdoor&#10;&#10;Description automatically generated">
            <a:extLst>
              <a:ext uri="{FF2B5EF4-FFF2-40B4-BE49-F238E27FC236}">
                <a16:creationId xmlns:a16="http://schemas.microsoft.com/office/drawing/2014/main" id="{7EFE9026-7963-5726-048B-66A102D65DF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514785" y="1668148"/>
            <a:ext cx="2655486" cy="1991615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E3A9FD6C-2066-5EF1-8087-EE536D6257B3}"/>
              </a:ext>
            </a:extLst>
          </p:cNvPr>
          <p:cNvSpPr txBox="1"/>
          <p:nvPr/>
        </p:nvSpPr>
        <p:spPr>
          <a:xfrm>
            <a:off x="1848592" y="3578592"/>
            <a:ext cx="17281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Z" sz="2400" b="1" dirty="0">
                <a:solidFill>
                  <a:srgbClr val="FFFFFF"/>
                </a:solidFill>
              </a:rPr>
              <a:t>Kira Lynn</a:t>
            </a:r>
            <a:endParaRPr lang="en-NZ" sz="2400" b="1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4F65585-0AE0-4DA3-7780-758A7454E05F}"/>
              </a:ext>
            </a:extLst>
          </p:cNvPr>
          <p:cNvSpPr txBox="1"/>
          <p:nvPr/>
        </p:nvSpPr>
        <p:spPr>
          <a:xfrm>
            <a:off x="3863176" y="3571523"/>
            <a:ext cx="17281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Z" sz="2400" b="1" dirty="0">
                <a:solidFill>
                  <a:srgbClr val="FFFFFF"/>
                </a:solidFill>
              </a:rPr>
              <a:t>Wilma Nel</a:t>
            </a:r>
            <a:endParaRPr lang="en-NZ" sz="2400" b="1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Prof. Irene Barnes">
            <a:extLst>
              <a:ext uri="{FF2B5EF4-FFF2-40B4-BE49-F238E27FC236}">
                <a16:creationId xmlns:a16="http://schemas.microsoft.com/office/drawing/2014/main" id="{EEE1EAAD-A639-AAC3-5A1E-7A5DF1BB3E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6612" y="1336212"/>
            <a:ext cx="1987821" cy="2655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5F065670-F347-2BCD-6910-0A6BB0CF2F55}"/>
              </a:ext>
            </a:extLst>
          </p:cNvPr>
          <p:cNvSpPr txBox="1"/>
          <p:nvPr/>
        </p:nvSpPr>
        <p:spPr>
          <a:xfrm>
            <a:off x="5916612" y="3568243"/>
            <a:ext cx="19878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Z" sz="24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Irene Barnes</a:t>
            </a:r>
          </a:p>
        </p:txBody>
      </p:sp>
      <p:pic>
        <p:nvPicPr>
          <p:cNvPr id="19" name="Picture 18" descr="A group of people walking in a forest&#10;&#10;Description automatically generated with medium confidence">
            <a:extLst>
              <a:ext uri="{FF2B5EF4-FFF2-40B4-BE49-F238E27FC236}">
                <a16:creationId xmlns:a16="http://schemas.microsoft.com/office/drawing/2014/main" id="{1092BAC5-099E-BCC8-02CF-2B2840611F0D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434" r="38433"/>
          <a:stretch/>
        </p:blipFill>
        <p:spPr>
          <a:xfrm>
            <a:off x="7982709" y="277407"/>
            <a:ext cx="2820314" cy="5483412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321BEE0B-84C0-B0E1-B7DB-C309F5298400}"/>
              </a:ext>
            </a:extLst>
          </p:cNvPr>
          <p:cNvSpPr txBox="1"/>
          <p:nvPr/>
        </p:nvSpPr>
        <p:spPr>
          <a:xfrm>
            <a:off x="7904433" y="5299154"/>
            <a:ext cx="30078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Z" sz="24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Cassie Carstens (MTO)</a:t>
            </a:r>
          </a:p>
        </p:txBody>
      </p:sp>
    </p:spTree>
    <p:extLst>
      <p:ext uri="{BB962C8B-B14F-4D97-AF65-F5344CB8AC3E}">
        <p14:creationId xmlns:p14="http://schemas.microsoft.com/office/powerpoint/2010/main" val="217714642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748918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2EA108A15FACC4BBD03A4C16DEEC646" ma:contentTypeVersion="23" ma:contentTypeDescription="Create a new document." ma:contentTypeScope="" ma:versionID="c2c0d8102bba20b94d02f45fec315e3c">
  <xsd:schema xmlns:xsd="http://www.w3.org/2001/XMLSchema" xmlns:xs="http://www.w3.org/2001/XMLSchema" xmlns:p="http://schemas.microsoft.com/office/2006/metadata/properties" xmlns:ns2="648a38ae-82b1-4d05-aaae-3efddca0d72d" xmlns:ns3="e0bc9cf5-8e36-4ca2-81c3-ac8d32476449" targetNamespace="http://schemas.microsoft.com/office/2006/metadata/properties" ma:root="true" ma:fieldsID="7fdb12b0505fc25e2b6a918a8f75e721" ns2:_="" ns3:_="">
    <xsd:import namespace="648a38ae-82b1-4d05-aaae-3efddca0d72d"/>
    <xsd:import namespace="e0bc9cf5-8e36-4ca2-81c3-ac8d3247644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LengthInSeconds" minOccurs="0"/>
                <xsd:element ref="ns2:MediaServiceDateTaken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3:SharedWithUsers" minOccurs="0"/>
                <xsd:element ref="ns3:SharedWithDetails" minOccurs="0"/>
                <xsd:element ref="ns3:TaxCatchAll" minOccurs="0"/>
                <xsd:element ref="ns2:lcf76f155ced4ddcb4097134ff3c332f" minOccurs="0"/>
                <xsd:element ref="ns2:Status" minOccurs="0"/>
                <xsd:element ref="ns2:MediaServiceObjectDetectorVersions" minOccurs="0"/>
                <xsd:element ref="ns2:_Flow_Signoff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48a38ae-82b1-4d05-aaae-3efddca0d7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12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8" nillable="true" ma:displayName="Location" ma:internalName="MediaServiceLocation" ma:readOnly="true">
      <xsd:simpleType>
        <xsd:restriction base="dms:Text"/>
      </xsd:simpleType>
    </xsd:element>
    <xsd:element name="lcf76f155ced4ddcb4097134ff3c332f" ma:index="23" nillable="true" ma:taxonomy="true" ma:internalName="lcf76f155ced4ddcb4097134ff3c332f" ma:taxonomyFieldName="MediaServiceImageTags" ma:displayName="Image Tags" ma:readOnly="false" ma:fieldId="{5cf76f15-5ced-4ddc-b409-7134ff3c332f}" ma:taxonomyMulti="true" ma:sspId="2f119b85-7177-4fe8-b730-246ea258f93b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Status" ma:index="24" nillable="true" ma:displayName="Status" ma:description="Done - input to Sapphire" ma:format="Dropdown" ma:internalName="Status">
      <xsd:simpleType>
        <xsd:restriction base="dms:Text">
          <xsd:maxLength value="255"/>
        </xsd:restriction>
      </xsd:simpleType>
    </xsd:element>
    <xsd:element name="MediaServiceObjectDetectorVersions" ma:index="25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_Flow_SignoffStatus" ma:index="26" nillable="true" ma:displayName="Sign-off status" ma:internalName="Sign_x002d_off_x0020_status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0bc9cf5-8e36-4ca2-81c3-ac8d32476449" elementFormDefault="qualified">
    <xsd:import namespace="http://schemas.microsoft.com/office/2006/documentManagement/types"/>
    <xsd:import namespace="http://schemas.microsoft.com/office/infopath/2007/PartnerControls"/>
    <xsd:element name="SharedWithUsers" ma:index="1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1" nillable="true" ma:displayName="Taxonomy Catch All Column" ma:hidden="true" ma:list="{2bf9279a-ce8f-4958-b098-9149b5a6d269}" ma:internalName="TaxCatchAll" ma:showField="CatchAllData" ma:web="e0bc9cf5-8e36-4ca2-81c3-ac8d32476449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648a38ae-82b1-4d05-aaae-3efddca0d72d">
      <Terms xmlns="http://schemas.microsoft.com/office/infopath/2007/PartnerControls"/>
    </lcf76f155ced4ddcb4097134ff3c332f>
    <TaxCatchAll xmlns="e0bc9cf5-8e36-4ca2-81c3-ac8d32476449" xsi:nil="true"/>
    <Status xmlns="648a38ae-82b1-4d05-aaae-3efddca0d72d" xsi:nil="true"/>
    <_Flow_SignoffStatus xmlns="648a38ae-82b1-4d05-aaae-3efddca0d72d" xsi:nil="true"/>
  </documentManagement>
</p:properties>
</file>

<file path=customXml/itemProps1.xml><?xml version="1.0" encoding="utf-8"?>
<ds:datastoreItem xmlns:ds="http://schemas.openxmlformats.org/officeDocument/2006/customXml" ds:itemID="{E7049F3A-E452-435C-93FF-0A2C47CFAB6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48a38ae-82b1-4d05-aaae-3efddca0d72d"/>
    <ds:schemaRef ds:uri="e0bc9cf5-8e36-4ca2-81c3-ac8d3247644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108A399-D77D-4D54-B385-E04075E82EE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E19AEE5-45D7-4227-8412-554E2E4B4ED9}">
  <ds:schemaRefs>
    <ds:schemaRef ds:uri="http://schemas.microsoft.com/office/2006/metadata/properties"/>
    <ds:schemaRef ds:uri="http://schemas.microsoft.com/office/infopath/2007/PartnerControls"/>
    <ds:schemaRef ds:uri="648a38ae-82b1-4d05-aaae-3efddca0d72d"/>
    <ds:schemaRef ds:uri="e0bc9cf5-8e36-4ca2-81c3-ac8d32476449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3084</TotalTime>
  <Words>367</Words>
  <Application>Microsoft Office PowerPoint</Application>
  <PresentationFormat>Widescreen</PresentationFormat>
  <Paragraphs>70</Paragraphs>
  <Slides>25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6" baseType="lpstr">
      <vt:lpstr>Office Theme</vt:lpstr>
      <vt:lpstr>PowerPoint Presentation</vt:lpstr>
      <vt:lpstr>PowerPoint Presentation</vt:lpstr>
      <vt:lpstr>Fusarium circinatum and Ceratocystis eucalypticola diagnostics in South Africa </vt:lpstr>
      <vt:lpstr>PowerPoint Presentation</vt:lpstr>
      <vt:lpstr>Fusarium circinatum  (Nirenberg &amp; O’Donnell 1998)</vt:lpstr>
      <vt:lpstr>Fusarium circinatum </vt:lpstr>
      <vt:lpstr>PowerPoint Presentation</vt:lpstr>
      <vt:lpstr>Fusarium wilt and pitch canker </vt:lpstr>
      <vt:lpstr>Fusarium wilt and pitch canker </vt:lpstr>
      <vt:lpstr>Sample collection</vt:lpstr>
      <vt:lpstr>Sample processing</vt:lpstr>
      <vt:lpstr>Sample processing</vt:lpstr>
      <vt:lpstr>Diagnostics – morphology</vt:lpstr>
      <vt:lpstr>Diagnostics – molecular</vt:lpstr>
      <vt:lpstr>Diagnostics – molecular</vt:lpstr>
      <vt:lpstr>Ceratocystis eucalypticola (van Wyk &amp; Wingfield, 2012)</vt:lpstr>
      <vt:lpstr>Ceratocystis eucalypticola</vt:lpstr>
      <vt:lpstr>Ceratocystis wilt</vt:lpstr>
      <vt:lpstr>Sample collection</vt:lpstr>
      <vt:lpstr>Sample processing</vt:lpstr>
      <vt:lpstr>Diagnostics – morphology</vt:lpstr>
      <vt:lpstr>Diagnostics – morphology</vt:lpstr>
      <vt:lpstr>Diagnostics – molecular</vt:lpstr>
      <vt:lpstr>Acknowledgements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Mandy Jarvis</dc:creator>
  <cp:lastModifiedBy>Maggie Mwathi-Nyarko</cp:lastModifiedBy>
  <cp:revision>4</cp:revision>
  <dcterms:created xsi:type="dcterms:W3CDTF">2023-03-29T02:55:50Z</dcterms:created>
  <dcterms:modified xsi:type="dcterms:W3CDTF">2024-01-22T22:40:05Z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ediaServiceImageTags">
    <vt:lpwstr/>
  </property>
  <property fmtid="{D5CDD505-2E9C-101B-9397-08002B2CF9AE}" pid="3" name="ContentTypeId">
    <vt:lpwstr>0x01010072EA108A15FACC4BBD03A4C16DEEC646</vt:lpwstr>
  </property>
</Properties>
</file>