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7" r:id="rId6"/>
    <p:sldId id="258" r:id="rId7"/>
    <p:sldId id="261" r:id="rId8"/>
    <p:sldId id="262" r:id="rId9"/>
    <p:sldId id="264" r:id="rId10"/>
    <p:sldId id="263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1F3D"/>
    <a:srgbClr val="044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" y="1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0411E-5960-DF21-426A-D57202882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CF047A-63E9-9FD0-7064-EC11C08AD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E03F0-3B89-A1ED-2100-1161BC0DE5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103B6-0155-4B7D-89D1-BEE105F98721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46778-D80D-FB65-394C-938A687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CAE16-9E67-6007-1743-96273437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3E1E6-B778-4273-B658-08CA28739C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173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726D-AB7F-8D2B-37FA-208C9D770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F70DCC-80EC-C2DC-321C-636A3E6E5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39748-9FE0-46E8-267C-6B49A4D0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103B6-0155-4B7D-89D1-BEE105F98721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40A67-8810-AB30-2F70-70CB9F309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53F6B-5CF2-8D54-32F7-95B3D2BD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3E1E6-B778-4273-B658-08CA28739C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799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D54155-145F-85D7-6EF7-EC937A5E4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260B78-8E5F-58EB-7A9A-A23FFBDAD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91C31-8C08-71C5-2114-96040B9C7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103B6-0155-4B7D-89D1-BEE105F98721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31EA2-B980-6584-F44C-196C9BB4B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8902F-121D-8573-677B-A98A91F7F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3E1E6-B778-4273-B658-08CA28739C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6514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E98DC97-381F-53F8-20E3-A00888D2A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2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3008D-CA27-2DDF-D50C-83F687793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8DA06-0DB9-D3F2-F2F2-0AAADB25D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5DF4A-86CF-4CFA-0F2D-B2BE51D6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A85E-43A9-4A32-8AA9-035C4010D07A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02524-95CD-6C97-D3F5-1B8F30DA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CE9FB-7F4E-1C61-A3B9-39EC9BF45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CE2B-4FA8-458D-9390-BB1DAA6356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4605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B1DE-8665-5AE3-B0BA-23E00787E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6E6FF-34F6-672E-489B-2E356A041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F96ED-39F6-3095-0EBF-B09EC241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A85E-43A9-4A32-8AA9-035C4010D07A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DDE8A-BA86-15F5-545A-0AC26435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B22BE-254A-8B76-2449-0216BEF62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CE2B-4FA8-458D-9390-BB1DAA6356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6914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0382D-F127-0E2D-FA68-47E4379FC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336B3-48DE-F3DB-8156-52E4843B2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F21C9-5BF1-1DE9-44CD-5DBFE03EC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A85E-43A9-4A32-8AA9-035C4010D07A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205A1-FD89-FE88-B044-C670CE4A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0D999-98AB-3B18-34AA-000B17718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CE2B-4FA8-458D-9390-BB1DAA6356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199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FE64C-7075-F864-44C2-CB359A13C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85CBF-24B2-DFCC-F43B-FB4242004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2961BB-9617-A2C1-D9AD-54D776FE6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8D1A4-DCFD-7E55-A5A1-55F93C217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A85E-43A9-4A32-8AA9-035C4010D07A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C99E2-2C09-BEC7-F09D-DE87ED906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36F07-E5DF-81D4-4D54-EC45A12EA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CE2B-4FA8-458D-9390-BB1DAA6356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4022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D5453-2C72-B3C3-2674-8712C5098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5E2-578F-4E52-0097-F9A2EB06A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64462-1008-2E7A-1E5C-13900FE3E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65F213-F79B-034A-B579-F5D2B8A1B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CA1CFB-C64A-7BCF-8967-E4BE8CC22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CE73BB-D603-C6A5-2D5A-7D18F7B49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A85E-43A9-4A32-8AA9-035C4010D07A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244FB3-62F3-1E3A-7445-137BE3E3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C88719-481A-7620-F292-6853A9033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CE2B-4FA8-458D-9390-BB1DAA6356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4961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B3E2-FBDC-A777-BD91-3387D600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2E6C4-AE79-1376-BE86-CF7BE972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A85E-43A9-4A32-8AA9-035C4010D07A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F3511F-0B47-D93A-57A1-DC7EB43B7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25FF0-3111-C513-56C7-E883047B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CE2B-4FA8-458D-9390-BB1DAA6356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5216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49785-1581-5C76-47B7-52EB84CD4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A85E-43A9-4A32-8AA9-035C4010D07A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9E1E99-422F-1C2E-4669-52E80C914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59BFD-0695-1960-F492-48A4FA342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CE2B-4FA8-458D-9390-BB1DAA6356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4784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1204-731C-E8B2-6722-CA217385B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C3554-E695-CA55-09CF-258F5A31A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0CD48-E5A6-505E-C6C6-A0FDE724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103B6-0155-4B7D-89D1-BEE105F98721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58F82-D071-F315-766A-40DC23306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AD0FF-76F8-5F18-3D83-18E0226AB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3E1E6-B778-4273-B658-08CA28739C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5239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49522-0A3C-454C-0E25-4FD046706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F8EB8-F539-D589-EEA4-2CBB76249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77F9F-E475-E3D8-D87D-32916CB78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AB4D6-0867-0016-D01A-A9952B4E9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A85E-43A9-4A32-8AA9-035C4010D07A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27793-3622-1586-3C20-8039D9BEF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DC042-B237-D8E4-4119-1D83D9E7D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CE2B-4FA8-458D-9390-BB1DAA6356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5815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98CFA-1C44-B845-5763-4F4F68600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8C828E-3E0D-D806-9274-8C00AB898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FCDFF-E018-377C-7EA4-943D12706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B499E-EE9A-D14D-E912-9956E49BC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A85E-43A9-4A32-8AA9-035C4010D07A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A9E57-37C3-0FB3-A725-FC334BAAC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B7F31-E0FC-D120-74FA-7D6C7549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CE2B-4FA8-458D-9390-BB1DAA6356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2725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E713A-45AE-6517-B9FA-7F6BFEF2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33D1D3-E1D3-510E-C623-EFD5C45B6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71A25-F24E-65F2-70BE-C9D172B13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A85E-43A9-4A32-8AA9-035C4010D07A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BD442-13E7-AA4F-8F8B-752C9DAFF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EA30B-5E9D-DBB6-9B65-48C08FC2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CE2B-4FA8-458D-9390-BB1DAA6356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8659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2D5F5-1135-FCBF-A11F-D4C0331A2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98577-5F78-6984-A59D-7B2758236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870D5-4BDC-0C49-4CE0-71CCEB97D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A85E-43A9-4A32-8AA9-035C4010D07A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7969B-BD42-C792-ECFD-C1013870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31970-25CF-BB6B-C632-AB3724707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CE2B-4FA8-458D-9390-BB1DAA6356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304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DEB0A-1FC7-B0FF-C194-92AD39A9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4DA23-4973-3645-0056-E6FF9F083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88513-77C8-4C50-FDDE-32F89E6CF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103B6-0155-4B7D-89D1-BEE105F98721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FB1D5-E2DE-C69C-08AD-3DD6BE8B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3BCAD-B79B-216F-A11C-CA19EC115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3E1E6-B778-4273-B658-08CA28739C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7928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E087C-06B4-F06F-FCD9-C533F658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3FC13-672A-68C1-9A9B-DD0B58558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08F9B-D998-17AF-C456-C95573E0E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A9DB5-4665-40BF-F091-2D485338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103B6-0155-4B7D-89D1-BEE105F98721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64F6E-6321-3077-04EF-D0472F24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89CC8-9BBF-BCE0-5EA3-91D7AC40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3E1E6-B778-4273-B658-08CA28739C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1284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D0B84-58FA-CAD3-768F-5479D81AD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58C5F-F79E-84C1-9C66-F8869DC5D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FC179-8319-03B2-165F-D71E84A08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45E1F-7C8A-4BFC-EAC0-7BA0F3486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18899E-33E2-73CE-7353-6BC68EB034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125FB3-1AA3-BC89-47D0-DEB631610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103B6-0155-4B7D-89D1-BEE105F98721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6EA6E2-1034-B152-AA78-7309B244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71D163-6357-9F30-95FF-9E8A8C8C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3E1E6-B778-4273-B658-08CA28739C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2327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5AF88-40F3-A660-B1D3-32ED08ED7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02A523-B4B0-B8A2-6692-8CC1C836B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103B6-0155-4B7D-89D1-BEE105F98721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C6BDBF-CF96-F7C1-55F9-F556A47E9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CBA32-29EB-FA64-331E-B521FA848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3E1E6-B778-4273-B658-08CA28739C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028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460B88-238D-AC9E-F412-0BF2BD45F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103B6-0155-4B7D-89D1-BEE105F98721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EFEC92-9E89-F59D-4CD1-22D4716E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51783-CAE5-A896-CDA5-4389BEEF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3E1E6-B778-4273-B658-08CA28739C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681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07171-F3E3-CC93-4C5F-AFADD26BC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536D5-2BC8-CBEC-924D-C3A1A09C1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834A1-A650-F8F1-8BA0-ED9222A14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8D433-F09A-B50E-3CD8-E0B8909A7B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103B6-0155-4B7D-89D1-BEE105F98721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DE1CC-9E7D-CA5C-EB92-BED9C5A8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50CA5-0464-3C12-482C-D83B2738F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3E1E6-B778-4273-B658-08CA28739C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6777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2E79A-EBD6-4A5D-E42B-6A79310F9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6F2D43-E584-0D3B-FCCA-5E7A581AC9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E87B8-CB7F-602B-48A3-234F8B80F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5197C-FA6B-E9C5-FAC5-1620C298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103B6-0155-4B7D-89D1-BEE105F98721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C1007C-9A76-2262-1D02-D339E689D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51E4B-4F8B-6DB9-FFE1-F00C39B8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3E1E6-B778-4273-B658-08CA28739C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0360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06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1D8A95-AD48-88FC-831B-C32DC3AD6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87D75-DC63-F95E-8106-51488113B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91D89-32B4-631B-5D4D-4CB92BADC5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FA85E-43A9-4A32-8AA9-035C4010D07A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BAD34-4FF2-8873-4322-F7A3E362F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0C4F3-0A43-2BCE-D2AA-BE53F15BB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5CE2B-4FA8-458D-9390-BB1DAA6356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288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Duy.le@dpi.nsw.gov.a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D3046C0-A2F1-024D-592A-3E4F512DB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7B35EB2E-5626-9D45-BD01-3F2B6B021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063" y="1170432"/>
            <a:ext cx="9845809" cy="1655064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A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Diagnostic Residential Project:</a:t>
            </a:r>
            <a:br>
              <a:rPr lang="en-A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making </a:t>
            </a:r>
            <a:r>
              <a:rPr lang="en-AU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nematological</a:t>
            </a:r>
            <a:r>
              <a:rPr lang="en-A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upskilling possible!</a:t>
            </a:r>
            <a:endParaRPr lang="en-A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842D0A9D-8B62-71C2-168E-EEEAFE06395E}"/>
              </a:ext>
            </a:extLst>
          </p:cNvPr>
          <p:cNvSpPr txBox="1">
            <a:spLocks/>
          </p:cNvSpPr>
          <p:nvPr/>
        </p:nvSpPr>
        <p:spPr>
          <a:xfrm>
            <a:off x="632489" y="3508380"/>
            <a:ext cx="6015199" cy="1438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2800" b="1" dirty="0">
                <a:solidFill>
                  <a:srgbClr val="044053"/>
                </a:solidFill>
                <a:latin typeface="Source Sans Pro" panose="020B0503030403020204" pitchFamily="34" charset="0"/>
              </a:rPr>
              <a:t>Duy Le</a:t>
            </a:r>
          </a:p>
          <a:p>
            <a:pPr algn="l"/>
            <a:r>
              <a:rPr lang="en-AU" sz="2800" dirty="0">
                <a:solidFill>
                  <a:srgbClr val="044053"/>
                </a:solidFill>
                <a:latin typeface="Source Sans Pro" panose="020B0503030403020204" pitchFamily="34" charset="0"/>
              </a:rPr>
              <a:t>Cotton Pathologist</a:t>
            </a:r>
          </a:p>
          <a:p>
            <a:pPr algn="l"/>
            <a:r>
              <a:rPr lang="en-AU" sz="2800" dirty="0">
                <a:solidFill>
                  <a:srgbClr val="044053"/>
                </a:solidFill>
                <a:latin typeface="Source Sans Pro" panose="020B0503030403020204" pitchFamily="34" charset="0"/>
              </a:rPr>
              <a:t>NSW Department of Primary Industries</a:t>
            </a:r>
          </a:p>
        </p:txBody>
      </p:sp>
    </p:spTree>
    <p:extLst>
      <p:ext uri="{BB962C8B-B14F-4D97-AF65-F5344CB8AC3E}">
        <p14:creationId xmlns:p14="http://schemas.microsoft.com/office/powerpoint/2010/main" val="314024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73A26E42-3DB3-5E37-1E3D-6D4331B5C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7B35EB2E-5626-9D45-BD01-3F2B6B021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376" y="929303"/>
            <a:ext cx="10086813" cy="629728"/>
          </a:xfrm>
        </p:spPr>
        <p:txBody>
          <a:bodyPr>
            <a:noAutofit/>
          </a:bodyPr>
          <a:lstStyle/>
          <a:p>
            <a:pPr algn="l"/>
            <a:r>
              <a:rPr lang="en-AU" sz="4000" dirty="0">
                <a:solidFill>
                  <a:srgbClr val="CD1F3D"/>
                </a:solidFill>
                <a:latin typeface="Source Sans Pro" panose="020B0503030403020204" pitchFamily="34" charset="0"/>
              </a:rPr>
              <a:t>About me</a:t>
            </a:r>
          </a:p>
        </p:txBody>
      </p:sp>
      <p:sp>
        <p:nvSpPr>
          <p:cNvPr id="11" name="Subtitle 8">
            <a:extLst>
              <a:ext uri="{FF2B5EF4-FFF2-40B4-BE49-F238E27FC236}">
                <a16:creationId xmlns:a16="http://schemas.microsoft.com/office/drawing/2014/main" id="{6B6DD29F-E449-DF4C-AE5D-8C5C54056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848" y="1559032"/>
            <a:ext cx="7479416" cy="1275608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Completed PhD in </a:t>
            </a:r>
            <a:r>
              <a:rPr lang="en-AU" i="1" dirty="0">
                <a:solidFill>
                  <a:srgbClr val="044053"/>
                </a:solidFill>
                <a:latin typeface="Source Sans Pro" panose="020B0503030403020204" pitchFamily="34" charset="0"/>
              </a:rPr>
              <a:t>Pythium</a:t>
            </a: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 in ginger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Short year of postdoc in avocado pathology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Join NSW DPI for cotton pathology since 2017</a:t>
            </a:r>
          </a:p>
          <a:p>
            <a:pPr algn="l"/>
            <a:endParaRPr lang="en-AU" dirty="0">
              <a:solidFill>
                <a:srgbClr val="044053"/>
              </a:solidFill>
              <a:latin typeface="Source Sans Pro" panose="020B0503030403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F0C276D7-1623-4E80-813B-DBF91169754B}"/>
              </a:ext>
            </a:extLst>
          </p:cNvPr>
          <p:cNvSpPr txBox="1">
            <a:spLocks/>
          </p:cNvSpPr>
          <p:nvPr/>
        </p:nvSpPr>
        <p:spPr>
          <a:xfrm>
            <a:off x="244760" y="3113331"/>
            <a:ext cx="10086813" cy="62972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4000" dirty="0">
                <a:solidFill>
                  <a:srgbClr val="CD1F3D"/>
                </a:solidFill>
                <a:latin typeface="Source Sans Pro" panose="020B0503030403020204" pitchFamily="34" charset="0"/>
              </a:rPr>
              <a:t>About cotton diseases</a:t>
            </a:r>
          </a:p>
        </p:txBody>
      </p:sp>
      <p:sp>
        <p:nvSpPr>
          <p:cNvPr id="6" name="Subtitle 8">
            <a:extLst>
              <a:ext uri="{FF2B5EF4-FFF2-40B4-BE49-F238E27FC236}">
                <a16:creationId xmlns:a16="http://schemas.microsoft.com/office/drawing/2014/main" id="{8A2DFC9B-42D7-4C83-9820-912F68ABA050}"/>
              </a:ext>
            </a:extLst>
          </p:cNvPr>
          <p:cNvSpPr txBox="1">
            <a:spLocks/>
          </p:cNvSpPr>
          <p:nvPr/>
        </p:nvSpPr>
        <p:spPr>
          <a:xfrm>
            <a:off x="275240" y="3743058"/>
            <a:ext cx="8054944" cy="20193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Most fungal diseases: </a:t>
            </a:r>
            <a:r>
              <a:rPr lang="en-AU" i="1" dirty="0">
                <a:solidFill>
                  <a:srgbClr val="044053"/>
                </a:solidFill>
                <a:latin typeface="Source Sans Pro" panose="020B0503030403020204" pitchFamily="34" charset="0"/>
              </a:rPr>
              <a:t>Alternaria</a:t>
            </a: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, </a:t>
            </a:r>
            <a:r>
              <a:rPr lang="en-AU" i="1" dirty="0" err="1">
                <a:solidFill>
                  <a:srgbClr val="044053"/>
                </a:solidFill>
                <a:latin typeface="Source Sans Pro" panose="020B0503030403020204" pitchFamily="34" charset="0"/>
              </a:rPr>
              <a:t>Berkeleyomyces</a:t>
            </a: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, </a:t>
            </a:r>
            <a:r>
              <a:rPr lang="en-AU" i="1" dirty="0">
                <a:solidFill>
                  <a:srgbClr val="044053"/>
                </a:solidFill>
                <a:latin typeface="Source Sans Pro" panose="020B0503030403020204" pitchFamily="34" charset="0"/>
              </a:rPr>
              <a:t>Fusarium</a:t>
            </a: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, </a:t>
            </a:r>
            <a:r>
              <a:rPr lang="en-AU" i="1" dirty="0">
                <a:solidFill>
                  <a:srgbClr val="044053"/>
                </a:solidFill>
                <a:latin typeface="Source Sans Pro" panose="020B0503030403020204" pitchFamily="34" charset="0"/>
              </a:rPr>
              <a:t>Verticillium</a:t>
            </a: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, etc.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No bacteria related disease at moment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Bunch top only prevalent this 2022/23 season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Reniform nematode only detected in central QLD</a:t>
            </a:r>
          </a:p>
          <a:p>
            <a:pPr algn="l"/>
            <a:endParaRPr lang="en-AU" dirty="0">
              <a:solidFill>
                <a:srgbClr val="044053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2" name="Picture 11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EFB7D9F9-7800-43CD-B874-D6454F9C9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130" y="612622"/>
            <a:ext cx="3267839" cy="2450879"/>
          </a:xfrm>
          <a:prstGeom prst="rect">
            <a:avLst/>
          </a:prstGeom>
        </p:spPr>
      </p:pic>
      <p:pic>
        <p:nvPicPr>
          <p:cNvPr id="14" name="Picture 13" descr="A picture containing blue&#10;&#10;Description automatically generated">
            <a:extLst>
              <a:ext uri="{FF2B5EF4-FFF2-40B4-BE49-F238E27FC236}">
                <a16:creationId xmlns:a16="http://schemas.microsoft.com/office/drawing/2014/main" id="{04CEFDEE-B692-4859-A1CE-DDB108D0B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0685" y="975304"/>
            <a:ext cx="2974609" cy="2230957"/>
          </a:xfrm>
          <a:prstGeom prst="rect">
            <a:avLst/>
          </a:prstGeom>
        </p:spPr>
      </p:pic>
      <p:pic>
        <p:nvPicPr>
          <p:cNvPr id="18" name="Picture 17" descr="A picture containing outdoor, plant, grass, field&#10;&#10;Description automatically generated">
            <a:extLst>
              <a:ext uri="{FF2B5EF4-FFF2-40B4-BE49-F238E27FC236}">
                <a16:creationId xmlns:a16="http://schemas.microsoft.com/office/drawing/2014/main" id="{9EDEC2ED-6DB4-4204-AA84-9FC1E5DA8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274" y="3118104"/>
            <a:ext cx="3267839" cy="190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52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73A26E42-3DB3-5E37-1E3D-6D4331B5C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7B35EB2E-5626-9D45-BD01-3F2B6B021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752" y="637213"/>
            <a:ext cx="10086813" cy="629728"/>
          </a:xfrm>
        </p:spPr>
        <p:txBody>
          <a:bodyPr>
            <a:noAutofit/>
          </a:bodyPr>
          <a:lstStyle/>
          <a:p>
            <a:pPr algn="l"/>
            <a:r>
              <a:rPr lang="en-AU" sz="4000" dirty="0">
                <a:solidFill>
                  <a:srgbClr val="CD1F3D"/>
                </a:solidFill>
                <a:latin typeface="Source Sans Pro" panose="020B0503030403020204" pitchFamily="34" charset="0"/>
              </a:rPr>
              <a:t>Learning experience</a:t>
            </a:r>
          </a:p>
        </p:txBody>
      </p:sp>
      <p:sp>
        <p:nvSpPr>
          <p:cNvPr id="11" name="Subtitle 8">
            <a:extLst>
              <a:ext uri="{FF2B5EF4-FFF2-40B4-BE49-F238E27FC236}">
                <a16:creationId xmlns:a16="http://schemas.microsoft.com/office/drawing/2014/main" id="{6B6DD29F-E449-DF4C-AE5D-8C5C54056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752" y="1379972"/>
            <a:ext cx="7937536" cy="3786388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DPI hierarchy approvals up to DDG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The host, Dr. Graham Stirling accepted with </a:t>
            </a:r>
            <a:r>
              <a:rPr lang="en-AU" b="1" dirty="0">
                <a:solidFill>
                  <a:srgbClr val="044053"/>
                </a:solidFill>
                <a:latin typeface="Source Sans Pro" panose="020B0503030403020204" pitchFamily="34" charset="0"/>
              </a:rPr>
              <a:t>one condition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AU" dirty="0">
              <a:solidFill>
                <a:srgbClr val="044053"/>
              </a:solidFill>
              <a:latin typeface="Source Sans Pro" panose="020B05030304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The 1</a:t>
            </a:r>
            <a:r>
              <a:rPr lang="en-AU" baseline="30000" dirty="0">
                <a:solidFill>
                  <a:srgbClr val="044053"/>
                </a:solidFill>
                <a:latin typeface="Source Sans Pro" panose="020B0503030403020204" pitchFamily="34" charset="0"/>
              </a:rPr>
              <a:t>st</a:t>
            </a: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 trip for one in one training with Graham (Oct 22)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The 2</a:t>
            </a:r>
            <a:r>
              <a:rPr lang="en-AU" baseline="30000" dirty="0">
                <a:solidFill>
                  <a:srgbClr val="044053"/>
                </a:solidFill>
                <a:latin typeface="Source Sans Pro" panose="020B0503030403020204" pitchFamily="34" charset="0"/>
              </a:rPr>
              <a:t>nd</a:t>
            </a: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 trip for masterclass in UQ, including molecular ID (Nov 22)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The 3</a:t>
            </a:r>
            <a:r>
              <a:rPr lang="en-AU" baseline="30000" dirty="0">
                <a:solidFill>
                  <a:srgbClr val="044053"/>
                </a:solidFill>
                <a:latin typeface="Source Sans Pro" panose="020B0503030403020204" pitchFamily="34" charset="0"/>
              </a:rPr>
              <a:t>rd</a:t>
            </a: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 trip for revision (Mar 23)</a:t>
            </a:r>
          </a:p>
          <a:p>
            <a:pPr algn="l"/>
            <a:endParaRPr lang="en-AU" dirty="0">
              <a:solidFill>
                <a:srgbClr val="044053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2A27ED9-B1D1-48B1-B3BB-7C52953EF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063" y="637213"/>
            <a:ext cx="3150870" cy="4201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1E2075-6A89-4F72-B0BA-A0C539BE14A3}"/>
              </a:ext>
            </a:extLst>
          </p:cNvPr>
          <p:cNvSpPr txBox="1"/>
          <p:nvPr/>
        </p:nvSpPr>
        <p:spPr>
          <a:xfrm>
            <a:off x="8435063" y="4937760"/>
            <a:ext cx="315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Masterclass attendees at UQ</a:t>
            </a:r>
          </a:p>
        </p:txBody>
      </p:sp>
    </p:spTree>
    <p:extLst>
      <p:ext uri="{BB962C8B-B14F-4D97-AF65-F5344CB8AC3E}">
        <p14:creationId xmlns:p14="http://schemas.microsoft.com/office/powerpoint/2010/main" val="2447755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73A26E42-3DB3-5E37-1E3D-6D4331B5C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7B35EB2E-5626-9D45-BD01-3F2B6B021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39" y="31005"/>
            <a:ext cx="10086813" cy="629728"/>
          </a:xfrm>
        </p:spPr>
        <p:txBody>
          <a:bodyPr>
            <a:noAutofit/>
          </a:bodyPr>
          <a:lstStyle/>
          <a:p>
            <a:pPr algn="l"/>
            <a:r>
              <a:rPr lang="en-AU" sz="4000" dirty="0">
                <a:solidFill>
                  <a:srgbClr val="CD1F3D"/>
                </a:solidFill>
                <a:latin typeface="Source Sans Pro" panose="020B0503030403020204" pitchFamily="34" charset="0"/>
              </a:rPr>
              <a:t>Follow up learning </a:t>
            </a:r>
          </a:p>
        </p:txBody>
      </p:sp>
      <p:sp>
        <p:nvSpPr>
          <p:cNvPr id="11" name="Subtitle 8">
            <a:extLst>
              <a:ext uri="{FF2B5EF4-FFF2-40B4-BE49-F238E27FC236}">
                <a16:creationId xmlns:a16="http://schemas.microsoft.com/office/drawing/2014/main" id="{6B6DD29F-E449-DF4C-AE5D-8C5C54056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233" y="911951"/>
            <a:ext cx="7479416" cy="1275608"/>
          </a:xfrm>
        </p:spPr>
        <p:txBody>
          <a:bodyPr>
            <a:normAutofit/>
          </a:bodyPr>
          <a:lstStyle/>
          <a:p>
            <a:pPr algn="l"/>
            <a:endParaRPr lang="en-AU" sz="1800" dirty="0">
              <a:solidFill>
                <a:srgbClr val="044053"/>
              </a:solidFill>
              <a:latin typeface="Source Sans Pro" panose="020B0503030403020204" pitchFamily="34" charset="0"/>
            </a:endParaRPr>
          </a:p>
          <a:p>
            <a:pPr algn="l"/>
            <a:endParaRPr lang="en-AU" sz="1800" dirty="0">
              <a:solidFill>
                <a:srgbClr val="044053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51249-0B89-484C-9BCA-C02CF7736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3" t="7875" r="3049" b="5158"/>
          <a:stretch/>
        </p:blipFill>
        <p:spPr>
          <a:xfrm>
            <a:off x="312101" y="622097"/>
            <a:ext cx="10681791" cy="535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2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73A26E42-3DB3-5E37-1E3D-6D4331B5C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7B35EB2E-5626-9D45-BD01-3F2B6B021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872" y="468867"/>
            <a:ext cx="10086813" cy="629728"/>
          </a:xfrm>
        </p:spPr>
        <p:txBody>
          <a:bodyPr>
            <a:noAutofit/>
          </a:bodyPr>
          <a:lstStyle/>
          <a:p>
            <a:pPr algn="l"/>
            <a:r>
              <a:rPr lang="en-AU" sz="4000" dirty="0">
                <a:solidFill>
                  <a:srgbClr val="CD1F3D"/>
                </a:solidFill>
                <a:latin typeface="Source Sans Pro" panose="020B0503030403020204" pitchFamily="34" charset="0"/>
              </a:rPr>
              <a:t>Follow up pilot research </a:t>
            </a:r>
          </a:p>
        </p:txBody>
      </p:sp>
      <p:sp>
        <p:nvSpPr>
          <p:cNvPr id="11" name="Subtitle 8">
            <a:extLst>
              <a:ext uri="{FF2B5EF4-FFF2-40B4-BE49-F238E27FC236}">
                <a16:creationId xmlns:a16="http://schemas.microsoft.com/office/drawing/2014/main" id="{6B6DD29F-E449-DF4C-AE5D-8C5C54056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233" y="911951"/>
            <a:ext cx="7479416" cy="1275608"/>
          </a:xfrm>
        </p:spPr>
        <p:txBody>
          <a:bodyPr>
            <a:normAutofit/>
          </a:bodyPr>
          <a:lstStyle/>
          <a:p>
            <a:pPr algn="l"/>
            <a:endParaRPr lang="en-AU" sz="1800" dirty="0">
              <a:solidFill>
                <a:srgbClr val="044053"/>
              </a:solidFill>
              <a:latin typeface="Source Sans Pro" panose="020B0503030403020204" pitchFamily="34" charset="0"/>
            </a:endParaRPr>
          </a:p>
          <a:p>
            <a:pPr algn="l"/>
            <a:endParaRPr lang="en-AU" sz="1800" dirty="0">
              <a:solidFill>
                <a:srgbClr val="044053"/>
              </a:solidFill>
              <a:latin typeface="Source Sans Pro" panose="020B0503030403020204" pitchFamily="34" charset="0"/>
            </a:endParaRPr>
          </a:p>
        </p:txBody>
      </p:sp>
      <p:sp>
        <p:nvSpPr>
          <p:cNvPr id="6" name="Subtitle 8">
            <a:extLst>
              <a:ext uri="{FF2B5EF4-FFF2-40B4-BE49-F238E27FC236}">
                <a16:creationId xmlns:a16="http://schemas.microsoft.com/office/drawing/2014/main" id="{AA184FE6-0488-4166-A0CE-FB2B13EBA05C}"/>
              </a:ext>
            </a:extLst>
          </p:cNvPr>
          <p:cNvSpPr txBox="1">
            <a:spLocks/>
          </p:cNvSpPr>
          <p:nvPr/>
        </p:nvSpPr>
        <p:spPr>
          <a:xfrm>
            <a:off x="631173" y="1327326"/>
            <a:ext cx="8475882" cy="3786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Previously Soil samples were only collected early in the season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12 targeted sites were sampled both early and late seasons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Roots were also sampled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Common parasitic nematodes: lesion, spiral, and stunt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Mostly found in late season samples</a:t>
            </a:r>
          </a:p>
          <a:p>
            <a:pPr algn="l"/>
            <a:endParaRPr lang="en-AU" dirty="0">
              <a:solidFill>
                <a:srgbClr val="044053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79BA5F-E3E6-44EE-83C1-CE5A3FAC2C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71" t="38359"/>
          <a:stretch/>
        </p:blipFill>
        <p:spPr>
          <a:xfrm>
            <a:off x="8339649" y="2630643"/>
            <a:ext cx="3361011" cy="27471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53EA58-823C-465F-B659-D1BDD5BA5674}"/>
              </a:ext>
            </a:extLst>
          </p:cNvPr>
          <p:cNvSpPr txBox="1"/>
          <p:nvPr/>
        </p:nvSpPr>
        <p:spPr>
          <a:xfrm>
            <a:off x="8339649" y="5377787"/>
            <a:ext cx="228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 err="1"/>
              <a:t>Helicotylenchus</a:t>
            </a:r>
            <a:r>
              <a:rPr lang="en-AU" dirty="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4035485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73A26E42-3DB3-5E37-1E3D-6D4331B5C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7B35EB2E-5626-9D45-BD01-3F2B6B021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233" y="862714"/>
            <a:ext cx="10086813" cy="629728"/>
          </a:xfrm>
        </p:spPr>
        <p:txBody>
          <a:bodyPr>
            <a:noAutofit/>
          </a:bodyPr>
          <a:lstStyle/>
          <a:p>
            <a:pPr algn="l"/>
            <a:r>
              <a:rPr lang="en-AU" sz="4000" dirty="0">
                <a:solidFill>
                  <a:srgbClr val="CD1F3D"/>
                </a:solidFill>
                <a:latin typeface="Source Sans Pro" panose="020B0503030403020204" pitchFamily="34" charset="0"/>
              </a:rPr>
              <a:t>Thanks</a:t>
            </a:r>
          </a:p>
        </p:txBody>
      </p:sp>
      <p:sp>
        <p:nvSpPr>
          <p:cNvPr id="6" name="Subtitle 8">
            <a:extLst>
              <a:ext uri="{FF2B5EF4-FFF2-40B4-BE49-F238E27FC236}">
                <a16:creationId xmlns:a16="http://schemas.microsoft.com/office/drawing/2014/main" id="{8F7E7443-9923-4123-A77B-000CE0CBF2AA}"/>
              </a:ext>
            </a:extLst>
          </p:cNvPr>
          <p:cNvSpPr txBox="1">
            <a:spLocks/>
          </p:cNvSpPr>
          <p:nvPr/>
        </p:nvSpPr>
        <p:spPr>
          <a:xfrm>
            <a:off x="1031620" y="1458594"/>
            <a:ext cx="9154796" cy="25921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Australian DAFF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National Plant Biosecurity Diagnostic Network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NSW DPI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My host, Dr Graham Stirling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My colleagues </a:t>
            </a:r>
          </a:p>
          <a:p>
            <a:pPr algn="l"/>
            <a:endParaRPr lang="en-AU" dirty="0">
              <a:solidFill>
                <a:srgbClr val="044053"/>
              </a:solidFill>
              <a:latin typeface="Source Sans Pro" panose="020B0503030403020204" pitchFamily="34" charset="0"/>
            </a:endParaRPr>
          </a:p>
          <a:p>
            <a:pPr algn="l"/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Contact me at:</a:t>
            </a:r>
          </a:p>
          <a:p>
            <a:pPr algn="l"/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  <a:hlinkClick r:id="rId3"/>
              </a:rPr>
              <a:t>duy.le@dpi.nsw.gov.au</a:t>
            </a:r>
            <a:r>
              <a:rPr lang="en-AU" dirty="0">
                <a:solidFill>
                  <a:srgbClr val="044053"/>
                </a:solidFill>
                <a:latin typeface="Source Sans Pro" panose="020B0503030403020204" pitchFamily="34" charset="0"/>
              </a:rPr>
              <a:t> or for some updates on  </a:t>
            </a:r>
          </a:p>
        </p:txBody>
      </p:sp>
      <p:pic>
        <p:nvPicPr>
          <p:cNvPr id="9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C40E233-2FA8-4440-9DB0-2171C1E0D2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2" b="2774"/>
          <a:stretch/>
        </p:blipFill>
        <p:spPr>
          <a:xfrm>
            <a:off x="8605526" y="3002323"/>
            <a:ext cx="1774523" cy="1113817"/>
          </a:xfrm>
          <a:prstGeom prst="rect">
            <a:avLst/>
          </a:prstGeom>
        </p:spPr>
      </p:pic>
      <p:pic>
        <p:nvPicPr>
          <p:cNvPr id="12" name="Picture 2" descr="Twitter - Wikipedia">
            <a:extLst>
              <a:ext uri="{FF2B5EF4-FFF2-40B4-BE49-F238E27FC236}">
                <a16:creationId xmlns:a16="http://schemas.microsoft.com/office/drawing/2014/main" id="{E0F89E39-A875-496D-9D15-0383BBE08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61" y="3068810"/>
            <a:ext cx="1256879" cy="103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55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363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EA108A15FACC4BBD03A4C16DEEC646" ma:contentTypeVersion="24" ma:contentTypeDescription="Create a new document." ma:contentTypeScope="" ma:versionID="828085490b279bc5cbb0baf22658ad11">
  <xsd:schema xmlns:xsd="http://www.w3.org/2001/XMLSchema" xmlns:xs="http://www.w3.org/2001/XMLSchema" xmlns:p="http://schemas.microsoft.com/office/2006/metadata/properties" xmlns:ns2="648a38ae-82b1-4d05-aaae-3efddca0d72d" xmlns:ns3="e0bc9cf5-8e36-4ca2-81c3-ac8d32476449" targetNamespace="http://schemas.microsoft.com/office/2006/metadata/properties" ma:root="true" ma:fieldsID="47e6cc01aaad8d8b64459b59b3e80c83" ns2:_="" ns3:_="">
    <xsd:import namespace="648a38ae-82b1-4d05-aaae-3efddca0d72d"/>
    <xsd:import namespace="e0bc9cf5-8e36-4ca2-81c3-ac8d324764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Status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8a38ae-82b1-4d05-aaae-3efddca0d7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f119b85-7177-4fe8-b730-246ea258f9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Status" ma:index="24" nillable="true" ma:displayName="Status" ma:description="Done - input to Sapphire" ma:format="Dropdown" ma:internalName="Status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Flow_SignoffStatus" ma:index="26" nillable="true" ma:displayName="Sign-off status" ma:internalName="Sign_x002d_off_x0020_status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bc9cf5-8e36-4ca2-81c3-ac8d3247644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bf9279a-ce8f-4958-b098-9149b5a6d269}" ma:internalName="TaxCatchAll" ma:showField="CatchAllData" ma:web="e0bc9cf5-8e36-4ca2-81c3-ac8d324764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8a38ae-82b1-4d05-aaae-3efddca0d72d">
      <Terms xmlns="http://schemas.microsoft.com/office/infopath/2007/PartnerControls"/>
    </lcf76f155ced4ddcb4097134ff3c332f>
    <TaxCatchAll xmlns="e0bc9cf5-8e36-4ca2-81c3-ac8d32476449" xsi:nil="true"/>
    <Status xmlns="648a38ae-82b1-4d05-aaae-3efddca0d72d" xsi:nil="true"/>
    <_Flow_SignoffStatus xmlns="648a38ae-82b1-4d05-aaae-3efddca0d72d" xsi:nil="true"/>
    <MediaLengthInSeconds xmlns="648a38ae-82b1-4d05-aaae-3efddca0d72d" xsi:nil="true"/>
    <SharedWithUsers xmlns="e0bc9cf5-8e36-4ca2-81c3-ac8d32476449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B21CB48-3A62-44C9-83FE-B6575C2004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84DEC0-C8AA-4B52-8E85-B4B238E63E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8a38ae-82b1-4d05-aaae-3efddca0d72d"/>
    <ds:schemaRef ds:uri="e0bc9cf5-8e36-4ca2-81c3-ac8d324764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33FAA2-C4C7-43AD-8AC7-79152A60291C}">
  <ds:schemaRefs>
    <ds:schemaRef ds:uri="http://schemas.microsoft.com/office/2006/metadata/properties"/>
    <ds:schemaRef ds:uri="http://schemas.microsoft.com/office/infopath/2007/PartnerControls"/>
    <ds:schemaRef ds:uri="648a38ae-82b1-4d05-aaae-3efddca0d72d"/>
    <ds:schemaRef ds:uri="e0bc9cf5-8e36-4ca2-81c3-ac8d3247644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3966</TotalTime>
  <Words>228</Words>
  <Application>Microsoft Office PowerPoint</Application>
  <PresentationFormat>Widescreen</PresentationFormat>
  <Paragraphs>38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Custom Design</vt:lpstr>
      <vt:lpstr>Diagnostic Residential Project: making nematological upskilling possible!</vt:lpstr>
      <vt:lpstr>About me</vt:lpstr>
      <vt:lpstr>Learning experience</vt:lpstr>
      <vt:lpstr>Follow up learning </vt:lpstr>
      <vt:lpstr>Follow up pilot research </vt:lpstr>
      <vt:lpstr>Thanks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Mandy Jarvis</dc:creator>
  <cp:lastModifiedBy>Maggie Mwathi-Nyarko</cp:lastModifiedBy>
  <cp:revision>6</cp:revision>
  <dcterms:created xsi:type="dcterms:W3CDTF">2023-02-26T22:59:28Z</dcterms:created>
  <dcterms:modified xsi:type="dcterms:W3CDTF">2024-01-22T22:39:53Z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0x01010072EA108A15FACC4BBD03A4C16DEEC646</vt:lpwstr>
  </property>
  <property fmtid="{D5CDD505-2E9C-101B-9397-08002B2CF9AE}" pid="4" name="Order">
    <vt:lpwstr>568000.000000000</vt:lpwstr>
  </property>
  <property fmtid="{D5CDD505-2E9C-101B-9397-08002B2CF9AE}" pid="5" name="_SourceUrl">
    <vt:lpwstr/>
  </property>
  <property fmtid="{D5CDD505-2E9C-101B-9397-08002B2CF9AE}" pid="6" name="_ColorHex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  <property fmtid="{D5CDD505-2E9C-101B-9397-08002B2CF9AE}" pid="10" name="_ColorTag">
    <vt:lpwstr/>
  </property>
  <property fmtid="{D5CDD505-2E9C-101B-9397-08002B2CF9AE}" pid="11" name="TriggerFlowInfo">
    <vt:lpwstr/>
  </property>
  <property fmtid="{D5CDD505-2E9C-101B-9397-08002B2CF9AE}" pid="12" name="_Emoji">
    <vt:lpwstr/>
  </property>
</Properties>
</file>